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25"/>
  </p:notesMasterIdLst>
  <p:sldIdLst>
    <p:sldId id="256" r:id="rId3"/>
    <p:sldId id="383" r:id="rId4"/>
    <p:sldId id="345" r:id="rId5"/>
    <p:sldId id="380" r:id="rId6"/>
    <p:sldId id="381" r:id="rId7"/>
    <p:sldId id="327" r:id="rId8"/>
    <p:sldId id="354" r:id="rId9"/>
    <p:sldId id="355" r:id="rId10"/>
    <p:sldId id="357" r:id="rId11"/>
    <p:sldId id="359" r:id="rId12"/>
    <p:sldId id="361" r:id="rId13"/>
    <p:sldId id="363" r:id="rId14"/>
    <p:sldId id="364" r:id="rId15"/>
    <p:sldId id="366" r:id="rId16"/>
    <p:sldId id="368" r:id="rId17"/>
    <p:sldId id="373" r:id="rId18"/>
    <p:sldId id="375" r:id="rId19"/>
    <p:sldId id="385" r:id="rId20"/>
    <p:sldId id="386" r:id="rId21"/>
    <p:sldId id="387" r:id="rId22"/>
    <p:sldId id="388" r:id="rId23"/>
    <p:sldId id="384" r:id="rId24"/>
  </p:sldIdLst>
  <p:sldSz cx="9144000" cy="6858000" type="screen4x3"/>
  <p:notesSz cx="6888163" cy="100203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664" autoAdjust="0"/>
    <p:restoredTop sz="94624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40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99"/>
        <p:guide pos="19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BDEE8-08A0-4E61-8D1B-6FC725ACBA57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2E0A0037-12AE-40C3-8676-6C8CC9E6F89B}">
      <dgm:prSet phldrT="[Текст]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полифункциональной</a:t>
          </a:r>
          <a:endParaRPr lang="ru-RU" b="1" dirty="0"/>
        </a:p>
      </dgm:t>
    </dgm:pt>
    <dgm:pt modelId="{C13DF338-06D6-4F83-BB07-CD5C6890DC96}" type="parTrans" cxnId="{96991712-BD36-43AF-B8D9-5512C102B4B7}">
      <dgm:prSet/>
      <dgm:spPr/>
      <dgm:t>
        <a:bodyPr/>
        <a:lstStyle/>
        <a:p>
          <a:endParaRPr lang="ru-RU"/>
        </a:p>
      </dgm:t>
    </dgm:pt>
    <dgm:pt modelId="{1F90E501-90DE-4B49-B3B3-30E0F15D20EB}" type="sibTrans" cxnId="{96991712-BD36-43AF-B8D9-5512C102B4B7}">
      <dgm:prSet/>
      <dgm:spPr/>
      <dgm:t>
        <a:bodyPr/>
        <a:lstStyle/>
        <a:p>
          <a:endParaRPr lang="ru-RU"/>
        </a:p>
      </dgm:t>
    </dgm:pt>
    <dgm:pt modelId="{A41514A3-3E21-4A04-B4AB-BE68A887FFC1}">
      <dgm:prSet phldrT="[Текст]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доступной</a:t>
          </a:r>
          <a:endParaRPr lang="ru-RU" b="1" dirty="0"/>
        </a:p>
      </dgm:t>
    </dgm:pt>
    <dgm:pt modelId="{53F9AEBD-6DE9-49F4-93CF-D6144D73B6F1}" type="parTrans" cxnId="{2C9E2395-06F0-4F01-BFDF-160D70CD7278}">
      <dgm:prSet/>
      <dgm:spPr/>
      <dgm:t>
        <a:bodyPr/>
        <a:lstStyle/>
        <a:p>
          <a:endParaRPr lang="ru-RU"/>
        </a:p>
      </dgm:t>
    </dgm:pt>
    <dgm:pt modelId="{66FFE61E-AD2D-4735-B47B-143D5F6DBA05}" type="sibTrans" cxnId="{2C9E2395-06F0-4F01-BFDF-160D70CD7278}">
      <dgm:prSet/>
      <dgm:spPr/>
      <dgm:t>
        <a:bodyPr/>
        <a:lstStyle/>
        <a:p>
          <a:endParaRPr lang="ru-RU"/>
        </a:p>
      </dgm:t>
    </dgm:pt>
    <dgm:pt modelId="{C82067FB-8785-4635-9339-D71A05D34438}">
      <dgm:prSet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трансформируемой</a:t>
          </a:r>
          <a:endParaRPr lang="ru-RU" b="1" dirty="0"/>
        </a:p>
      </dgm:t>
    </dgm:pt>
    <dgm:pt modelId="{7AD3229A-238E-416D-AF06-C5A013A10868}" type="parTrans" cxnId="{B0C48308-EABB-4D1E-BEE6-6485D2FF3AF3}">
      <dgm:prSet/>
      <dgm:spPr/>
      <dgm:t>
        <a:bodyPr/>
        <a:lstStyle/>
        <a:p>
          <a:endParaRPr lang="ru-RU"/>
        </a:p>
      </dgm:t>
    </dgm:pt>
    <dgm:pt modelId="{C2EFA3D0-373A-4FE9-8B55-EC1DA3CD0AE2}" type="sibTrans" cxnId="{B0C48308-EABB-4D1E-BEE6-6485D2FF3AF3}">
      <dgm:prSet/>
      <dgm:spPr/>
      <dgm:t>
        <a:bodyPr/>
        <a:lstStyle/>
        <a:p>
          <a:endParaRPr lang="ru-RU"/>
        </a:p>
      </dgm:t>
    </dgm:pt>
    <dgm:pt modelId="{06D80A41-75C7-4BB4-BEF4-37174CC8E256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/>
            <a:t>содержательно-насыщенной</a:t>
          </a:r>
          <a:endParaRPr lang="ru-RU" b="1" dirty="0"/>
        </a:p>
      </dgm:t>
    </dgm:pt>
    <dgm:pt modelId="{35F170EA-0548-4A4B-ADC5-0E4E9BC1826F}" type="parTrans" cxnId="{97DBC428-1DC3-4341-81EA-799363D6B940}">
      <dgm:prSet/>
      <dgm:spPr/>
      <dgm:t>
        <a:bodyPr/>
        <a:lstStyle/>
        <a:p>
          <a:endParaRPr lang="ru-RU"/>
        </a:p>
      </dgm:t>
    </dgm:pt>
    <dgm:pt modelId="{B330CA5B-3E3D-414A-9066-5506DDC6B9E2}" type="sibTrans" cxnId="{97DBC428-1DC3-4341-81EA-799363D6B940}">
      <dgm:prSet/>
      <dgm:spPr/>
      <dgm:t>
        <a:bodyPr/>
        <a:lstStyle/>
        <a:p>
          <a:endParaRPr lang="ru-RU"/>
        </a:p>
      </dgm:t>
    </dgm:pt>
    <dgm:pt modelId="{FDDB28F7-E333-4F32-8D86-D32C2669E97E}">
      <dgm:prSet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вариативной</a:t>
          </a:r>
          <a:endParaRPr lang="ru-RU" b="1" dirty="0"/>
        </a:p>
      </dgm:t>
    </dgm:pt>
    <dgm:pt modelId="{9B8B09B4-456B-4C11-ACF7-835C58D3D194}" type="parTrans" cxnId="{B05B7E4C-A5B1-4748-B89D-47704A97FC95}">
      <dgm:prSet/>
      <dgm:spPr/>
      <dgm:t>
        <a:bodyPr/>
        <a:lstStyle/>
        <a:p>
          <a:endParaRPr lang="ru-RU"/>
        </a:p>
      </dgm:t>
    </dgm:pt>
    <dgm:pt modelId="{30835DCD-C912-4405-90FA-9997CF3AAC4C}" type="sibTrans" cxnId="{B05B7E4C-A5B1-4748-B89D-47704A97FC95}">
      <dgm:prSet/>
      <dgm:spPr/>
      <dgm:t>
        <a:bodyPr/>
        <a:lstStyle/>
        <a:p>
          <a:endParaRPr lang="ru-RU"/>
        </a:p>
      </dgm:t>
    </dgm:pt>
    <dgm:pt modelId="{9AB0A266-8AFB-4EA3-87A8-50C1CD39BE93}">
      <dgm:prSet/>
      <dgm:spPr>
        <a:solidFill>
          <a:schemeClr val="accent5">
            <a:lumMod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безопасной </a:t>
          </a:r>
          <a:endParaRPr lang="ru-RU" b="1" dirty="0"/>
        </a:p>
      </dgm:t>
    </dgm:pt>
    <dgm:pt modelId="{654E710D-0EDC-428F-B099-24429F45695A}" type="parTrans" cxnId="{8FA4D30D-1DDE-431D-8B41-CBB37B1CCB03}">
      <dgm:prSet/>
      <dgm:spPr/>
      <dgm:t>
        <a:bodyPr/>
        <a:lstStyle/>
        <a:p>
          <a:endParaRPr lang="ru-RU"/>
        </a:p>
      </dgm:t>
    </dgm:pt>
    <dgm:pt modelId="{2919CB56-30A5-4E3D-BC81-14831EF66F73}" type="sibTrans" cxnId="{8FA4D30D-1DDE-431D-8B41-CBB37B1CCB03}">
      <dgm:prSet/>
      <dgm:spPr/>
      <dgm:t>
        <a:bodyPr/>
        <a:lstStyle/>
        <a:p>
          <a:endParaRPr lang="ru-RU"/>
        </a:p>
      </dgm:t>
    </dgm:pt>
    <dgm:pt modelId="{318DD10F-FA77-44BB-99DA-5FB184566535}" type="pres">
      <dgm:prSet presAssocID="{7A9BDEE8-08A0-4E61-8D1B-6FC725ACBA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DBEEA5B-AB94-43BB-A7FC-FCD8357226E4}" type="pres">
      <dgm:prSet presAssocID="{7A9BDEE8-08A0-4E61-8D1B-6FC725ACBA57}" presName="Name1" presStyleCnt="0"/>
      <dgm:spPr/>
    </dgm:pt>
    <dgm:pt modelId="{7402FCCB-F4A1-477E-A7F9-063F69400C60}" type="pres">
      <dgm:prSet presAssocID="{7A9BDEE8-08A0-4E61-8D1B-6FC725ACBA57}" presName="cycle" presStyleCnt="0"/>
      <dgm:spPr/>
    </dgm:pt>
    <dgm:pt modelId="{490930E4-A093-49EE-AA58-0B3850662076}" type="pres">
      <dgm:prSet presAssocID="{7A9BDEE8-08A0-4E61-8D1B-6FC725ACBA57}" presName="srcNode" presStyleLbl="node1" presStyleIdx="0" presStyleCnt="6"/>
      <dgm:spPr/>
    </dgm:pt>
    <dgm:pt modelId="{D3BF6BEA-F023-4B54-AC89-4EABD3C03146}" type="pres">
      <dgm:prSet presAssocID="{7A9BDEE8-08A0-4E61-8D1B-6FC725ACBA57}" presName="conn" presStyleLbl="parChTrans1D2" presStyleIdx="0" presStyleCnt="1"/>
      <dgm:spPr/>
      <dgm:t>
        <a:bodyPr/>
        <a:lstStyle/>
        <a:p>
          <a:endParaRPr lang="ru-RU"/>
        </a:p>
      </dgm:t>
    </dgm:pt>
    <dgm:pt modelId="{38AC59E7-DFEF-4C0D-95F5-57323E8AD402}" type="pres">
      <dgm:prSet presAssocID="{7A9BDEE8-08A0-4E61-8D1B-6FC725ACBA57}" presName="extraNode" presStyleLbl="node1" presStyleIdx="0" presStyleCnt="6"/>
      <dgm:spPr/>
    </dgm:pt>
    <dgm:pt modelId="{3445DFFB-207A-48B3-953C-A005F4B32581}" type="pres">
      <dgm:prSet presAssocID="{7A9BDEE8-08A0-4E61-8D1B-6FC725ACBA57}" presName="dstNode" presStyleLbl="node1" presStyleIdx="0" presStyleCnt="6"/>
      <dgm:spPr/>
    </dgm:pt>
    <dgm:pt modelId="{A9FB545B-5A3D-4D1C-BA35-91A5956263C5}" type="pres">
      <dgm:prSet presAssocID="{06D80A41-75C7-4BB4-BEF4-37174CC8E25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BF1F8-80F9-49DF-B24C-A4EC7A402A17}" type="pres">
      <dgm:prSet presAssocID="{06D80A41-75C7-4BB4-BEF4-37174CC8E256}" presName="accent_1" presStyleCnt="0"/>
      <dgm:spPr/>
    </dgm:pt>
    <dgm:pt modelId="{93389351-A2D4-4158-8E15-61620A6FDCF2}" type="pres">
      <dgm:prSet presAssocID="{06D80A41-75C7-4BB4-BEF4-37174CC8E256}" presName="accentRepeatNode" presStyleLbl="solidFgAcc1" presStyleIdx="0" presStyleCnt="6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61AA9F6E-B1EB-4676-9CED-87A2A0B25D1D}" type="pres">
      <dgm:prSet presAssocID="{C82067FB-8785-4635-9339-D71A05D34438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B611-37C9-4C2A-85AA-F4CC8A5D7BC1}" type="pres">
      <dgm:prSet presAssocID="{C82067FB-8785-4635-9339-D71A05D34438}" presName="accent_2" presStyleCnt="0"/>
      <dgm:spPr/>
    </dgm:pt>
    <dgm:pt modelId="{8479D05D-B0C8-4791-AE52-9F5771546457}" type="pres">
      <dgm:prSet presAssocID="{C82067FB-8785-4635-9339-D71A05D34438}" presName="accentRepeatNode" presStyleLbl="solidFgAcc1" presStyleIdx="1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9CBE8F4A-7A7C-49A1-A2F1-8BEC1AF3A1DB}" type="pres">
      <dgm:prSet presAssocID="{2E0A0037-12AE-40C3-8676-6C8CC9E6F89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372E-FDF2-4463-809E-C699013FC8A0}" type="pres">
      <dgm:prSet presAssocID="{2E0A0037-12AE-40C3-8676-6C8CC9E6F89B}" presName="accent_3" presStyleCnt="0"/>
      <dgm:spPr/>
    </dgm:pt>
    <dgm:pt modelId="{A23CFAAB-55BB-4929-A421-6D71053F1CF3}" type="pres">
      <dgm:prSet presAssocID="{2E0A0037-12AE-40C3-8676-6C8CC9E6F89B}" presName="accentRepeatNode" presStyleLbl="solidFgAcc1" presStyleIdx="2" presStyleCnt="6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</dgm:pt>
    <dgm:pt modelId="{70BAA78F-54EE-4A2F-A905-E150FDC61160}" type="pres">
      <dgm:prSet presAssocID="{FDDB28F7-E333-4F32-8D86-D32C2669E97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9D426-0BD3-46BB-AC76-EDBEA9661F80}" type="pres">
      <dgm:prSet presAssocID="{FDDB28F7-E333-4F32-8D86-D32C2669E97E}" presName="accent_4" presStyleCnt="0"/>
      <dgm:spPr/>
    </dgm:pt>
    <dgm:pt modelId="{707E4234-B6DE-425A-BDD7-CB6D0B1A954A}" type="pres">
      <dgm:prSet presAssocID="{FDDB28F7-E333-4F32-8D86-D32C2669E97E}" presName="accentRepeatNode" presStyleLbl="solidFgAcc1" presStyleIdx="3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1D87EF1B-9E4F-45DA-A518-AE9CA5BDF16A}" type="pres">
      <dgm:prSet presAssocID="{A41514A3-3E21-4A04-B4AB-BE68A887FFC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5B383-A17E-470D-921C-4EE90B422CB4}" type="pres">
      <dgm:prSet presAssocID="{A41514A3-3E21-4A04-B4AB-BE68A887FFC1}" presName="accent_5" presStyleCnt="0"/>
      <dgm:spPr/>
    </dgm:pt>
    <dgm:pt modelId="{54CA4984-F00A-466A-9489-3FB269FFDC26}" type="pres">
      <dgm:prSet presAssocID="{A41514A3-3E21-4A04-B4AB-BE68A887FFC1}" presName="accentRepeatNode" presStyleLbl="solidFgAcc1" presStyleIdx="4" presStyleCnt="6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C1819281-7644-449A-82D6-54C35F6C5AFD}" type="pres">
      <dgm:prSet presAssocID="{9AB0A266-8AFB-4EA3-87A8-50C1CD39BE9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648F2-29E3-435B-8691-8C7FF643E6A0}" type="pres">
      <dgm:prSet presAssocID="{9AB0A266-8AFB-4EA3-87A8-50C1CD39BE93}" presName="accent_6" presStyleCnt="0"/>
      <dgm:spPr/>
    </dgm:pt>
    <dgm:pt modelId="{3060B011-37EC-4106-8F6C-702A9CAE7760}" type="pres">
      <dgm:prSet presAssocID="{9AB0A266-8AFB-4EA3-87A8-50C1CD39BE93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97DBC428-1DC3-4341-81EA-799363D6B940}" srcId="{7A9BDEE8-08A0-4E61-8D1B-6FC725ACBA57}" destId="{06D80A41-75C7-4BB4-BEF4-37174CC8E256}" srcOrd="0" destOrd="0" parTransId="{35F170EA-0548-4A4B-ADC5-0E4E9BC1826F}" sibTransId="{B330CA5B-3E3D-414A-9066-5506DDC6B9E2}"/>
    <dgm:cxn modelId="{8FA4D30D-1DDE-431D-8B41-CBB37B1CCB03}" srcId="{7A9BDEE8-08A0-4E61-8D1B-6FC725ACBA57}" destId="{9AB0A266-8AFB-4EA3-87A8-50C1CD39BE93}" srcOrd="5" destOrd="0" parTransId="{654E710D-0EDC-428F-B099-24429F45695A}" sibTransId="{2919CB56-30A5-4E3D-BC81-14831EF66F73}"/>
    <dgm:cxn modelId="{34CB9800-70D4-4539-9AA0-FE006B1ECDE3}" type="presOf" srcId="{06D80A41-75C7-4BB4-BEF4-37174CC8E256}" destId="{A9FB545B-5A3D-4D1C-BA35-91A5956263C5}" srcOrd="0" destOrd="0" presId="urn:microsoft.com/office/officeart/2008/layout/VerticalCurvedList"/>
    <dgm:cxn modelId="{943BB068-ED49-4839-9BE5-9B1D5785F544}" type="presOf" srcId="{9AB0A266-8AFB-4EA3-87A8-50C1CD39BE93}" destId="{C1819281-7644-449A-82D6-54C35F6C5AFD}" srcOrd="0" destOrd="0" presId="urn:microsoft.com/office/officeart/2008/layout/VerticalCurvedList"/>
    <dgm:cxn modelId="{2C9E2395-06F0-4F01-BFDF-160D70CD7278}" srcId="{7A9BDEE8-08A0-4E61-8D1B-6FC725ACBA57}" destId="{A41514A3-3E21-4A04-B4AB-BE68A887FFC1}" srcOrd="4" destOrd="0" parTransId="{53F9AEBD-6DE9-49F4-93CF-D6144D73B6F1}" sibTransId="{66FFE61E-AD2D-4735-B47B-143D5F6DBA05}"/>
    <dgm:cxn modelId="{C9236A6D-1372-459C-893B-C528F31F668C}" type="presOf" srcId="{B330CA5B-3E3D-414A-9066-5506DDC6B9E2}" destId="{D3BF6BEA-F023-4B54-AC89-4EABD3C03146}" srcOrd="0" destOrd="0" presId="urn:microsoft.com/office/officeart/2008/layout/VerticalCurvedList"/>
    <dgm:cxn modelId="{B0C48308-EABB-4D1E-BEE6-6485D2FF3AF3}" srcId="{7A9BDEE8-08A0-4E61-8D1B-6FC725ACBA57}" destId="{C82067FB-8785-4635-9339-D71A05D34438}" srcOrd="1" destOrd="0" parTransId="{7AD3229A-238E-416D-AF06-C5A013A10868}" sibTransId="{C2EFA3D0-373A-4FE9-8B55-EC1DA3CD0AE2}"/>
    <dgm:cxn modelId="{97F6E5C0-2752-4584-93F7-A12E62E1ED94}" type="presOf" srcId="{A41514A3-3E21-4A04-B4AB-BE68A887FFC1}" destId="{1D87EF1B-9E4F-45DA-A518-AE9CA5BDF16A}" srcOrd="0" destOrd="0" presId="urn:microsoft.com/office/officeart/2008/layout/VerticalCurvedList"/>
    <dgm:cxn modelId="{B05B7E4C-A5B1-4748-B89D-47704A97FC95}" srcId="{7A9BDEE8-08A0-4E61-8D1B-6FC725ACBA57}" destId="{FDDB28F7-E333-4F32-8D86-D32C2669E97E}" srcOrd="3" destOrd="0" parTransId="{9B8B09B4-456B-4C11-ACF7-835C58D3D194}" sibTransId="{30835DCD-C912-4405-90FA-9997CF3AAC4C}"/>
    <dgm:cxn modelId="{96991712-BD36-43AF-B8D9-5512C102B4B7}" srcId="{7A9BDEE8-08A0-4E61-8D1B-6FC725ACBA57}" destId="{2E0A0037-12AE-40C3-8676-6C8CC9E6F89B}" srcOrd="2" destOrd="0" parTransId="{C13DF338-06D6-4F83-BB07-CD5C6890DC96}" sibTransId="{1F90E501-90DE-4B49-B3B3-30E0F15D20EB}"/>
    <dgm:cxn modelId="{BD0D2B47-CA08-4915-A4C2-633E2F524327}" type="presOf" srcId="{7A9BDEE8-08A0-4E61-8D1B-6FC725ACBA57}" destId="{318DD10F-FA77-44BB-99DA-5FB184566535}" srcOrd="0" destOrd="0" presId="urn:microsoft.com/office/officeart/2008/layout/VerticalCurvedList"/>
    <dgm:cxn modelId="{475BA181-BD09-4FAE-8C8E-28B3B6B2236A}" type="presOf" srcId="{2E0A0037-12AE-40C3-8676-6C8CC9E6F89B}" destId="{9CBE8F4A-7A7C-49A1-A2F1-8BEC1AF3A1DB}" srcOrd="0" destOrd="0" presId="urn:microsoft.com/office/officeart/2008/layout/VerticalCurvedList"/>
    <dgm:cxn modelId="{ED79B27D-6D98-4A89-B508-635EBE2BC66C}" type="presOf" srcId="{C82067FB-8785-4635-9339-D71A05D34438}" destId="{61AA9F6E-B1EB-4676-9CED-87A2A0B25D1D}" srcOrd="0" destOrd="0" presId="urn:microsoft.com/office/officeart/2008/layout/VerticalCurvedList"/>
    <dgm:cxn modelId="{DC3E8690-810E-4738-9AFF-1E5C82A0AFF0}" type="presOf" srcId="{FDDB28F7-E333-4F32-8D86-D32C2669E97E}" destId="{70BAA78F-54EE-4A2F-A905-E150FDC61160}" srcOrd="0" destOrd="0" presId="urn:microsoft.com/office/officeart/2008/layout/VerticalCurvedList"/>
    <dgm:cxn modelId="{8CC70E1C-13C3-492C-8262-FB86FB81B87C}" type="presParOf" srcId="{318DD10F-FA77-44BB-99DA-5FB184566535}" destId="{2DBEEA5B-AB94-43BB-A7FC-FCD8357226E4}" srcOrd="0" destOrd="0" presId="urn:microsoft.com/office/officeart/2008/layout/VerticalCurvedList"/>
    <dgm:cxn modelId="{22A867F1-D961-49CD-8710-8328106EA5F9}" type="presParOf" srcId="{2DBEEA5B-AB94-43BB-A7FC-FCD8357226E4}" destId="{7402FCCB-F4A1-477E-A7F9-063F69400C60}" srcOrd="0" destOrd="0" presId="urn:microsoft.com/office/officeart/2008/layout/VerticalCurvedList"/>
    <dgm:cxn modelId="{DE739A6A-DFE5-4F88-BBE0-0C05DE6B86FE}" type="presParOf" srcId="{7402FCCB-F4A1-477E-A7F9-063F69400C60}" destId="{490930E4-A093-49EE-AA58-0B3850662076}" srcOrd="0" destOrd="0" presId="urn:microsoft.com/office/officeart/2008/layout/VerticalCurvedList"/>
    <dgm:cxn modelId="{15C022F1-9B44-4B84-B1DF-444D9C3F5186}" type="presParOf" srcId="{7402FCCB-F4A1-477E-A7F9-063F69400C60}" destId="{D3BF6BEA-F023-4B54-AC89-4EABD3C03146}" srcOrd="1" destOrd="0" presId="urn:microsoft.com/office/officeart/2008/layout/VerticalCurvedList"/>
    <dgm:cxn modelId="{540EA1A6-31DE-4870-B1A7-7C68CF0F87F5}" type="presParOf" srcId="{7402FCCB-F4A1-477E-A7F9-063F69400C60}" destId="{38AC59E7-DFEF-4C0D-95F5-57323E8AD402}" srcOrd="2" destOrd="0" presId="urn:microsoft.com/office/officeart/2008/layout/VerticalCurvedList"/>
    <dgm:cxn modelId="{2DAF7FDC-87AE-455D-ACA3-B9C7F4E96C54}" type="presParOf" srcId="{7402FCCB-F4A1-477E-A7F9-063F69400C60}" destId="{3445DFFB-207A-48B3-953C-A005F4B32581}" srcOrd="3" destOrd="0" presId="urn:microsoft.com/office/officeart/2008/layout/VerticalCurvedList"/>
    <dgm:cxn modelId="{804BD4BB-E1FF-458D-B9C5-462EE846D250}" type="presParOf" srcId="{2DBEEA5B-AB94-43BB-A7FC-FCD8357226E4}" destId="{A9FB545B-5A3D-4D1C-BA35-91A5956263C5}" srcOrd="1" destOrd="0" presId="urn:microsoft.com/office/officeart/2008/layout/VerticalCurvedList"/>
    <dgm:cxn modelId="{21906620-B6E8-4E79-988B-44C56B07B18C}" type="presParOf" srcId="{2DBEEA5B-AB94-43BB-A7FC-FCD8357226E4}" destId="{37EBF1F8-80F9-49DF-B24C-A4EC7A402A17}" srcOrd="2" destOrd="0" presId="urn:microsoft.com/office/officeart/2008/layout/VerticalCurvedList"/>
    <dgm:cxn modelId="{22CB0660-A1E0-452E-8700-F53CF650E8A8}" type="presParOf" srcId="{37EBF1F8-80F9-49DF-B24C-A4EC7A402A17}" destId="{93389351-A2D4-4158-8E15-61620A6FDCF2}" srcOrd="0" destOrd="0" presId="urn:microsoft.com/office/officeart/2008/layout/VerticalCurvedList"/>
    <dgm:cxn modelId="{D5703C76-DCE5-4CEA-B993-3C590D70CDED}" type="presParOf" srcId="{2DBEEA5B-AB94-43BB-A7FC-FCD8357226E4}" destId="{61AA9F6E-B1EB-4676-9CED-87A2A0B25D1D}" srcOrd="3" destOrd="0" presId="urn:microsoft.com/office/officeart/2008/layout/VerticalCurvedList"/>
    <dgm:cxn modelId="{6E28E3CC-A8D6-48A5-9E74-2DBA7A3AE497}" type="presParOf" srcId="{2DBEEA5B-AB94-43BB-A7FC-FCD8357226E4}" destId="{9166B611-37C9-4C2A-85AA-F4CC8A5D7BC1}" srcOrd="4" destOrd="0" presId="urn:microsoft.com/office/officeart/2008/layout/VerticalCurvedList"/>
    <dgm:cxn modelId="{81B4ECF3-7212-42AB-8EC0-E65F42F66AF8}" type="presParOf" srcId="{9166B611-37C9-4C2A-85AA-F4CC8A5D7BC1}" destId="{8479D05D-B0C8-4791-AE52-9F5771546457}" srcOrd="0" destOrd="0" presId="urn:microsoft.com/office/officeart/2008/layout/VerticalCurvedList"/>
    <dgm:cxn modelId="{6AFF0576-02A6-4F0A-8030-E0E369FDBE42}" type="presParOf" srcId="{2DBEEA5B-AB94-43BB-A7FC-FCD8357226E4}" destId="{9CBE8F4A-7A7C-49A1-A2F1-8BEC1AF3A1DB}" srcOrd="5" destOrd="0" presId="urn:microsoft.com/office/officeart/2008/layout/VerticalCurvedList"/>
    <dgm:cxn modelId="{CF37FD27-BE6E-4F82-A671-87777CD359E4}" type="presParOf" srcId="{2DBEEA5B-AB94-43BB-A7FC-FCD8357226E4}" destId="{DC59372E-FDF2-4463-809E-C699013FC8A0}" srcOrd="6" destOrd="0" presId="urn:microsoft.com/office/officeart/2008/layout/VerticalCurvedList"/>
    <dgm:cxn modelId="{C3D5DB54-9497-4725-85E9-7C9C6742911E}" type="presParOf" srcId="{DC59372E-FDF2-4463-809E-C699013FC8A0}" destId="{A23CFAAB-55BB-4929-A421-6D71053F1CF3}" srcOrd="0" destOrd="0" presId="urn:microsoft.com/office/officeart/2008/layout/VerticalCurvedList"/>
    <dgm:cxn modelId="{65B858A5-35C1-44F0-83E9-BEE1FEEE9135}" type="presParOf" srcId="{2DBEEA5B-AB94-43BB-A7FC-FCD8357226E4}" destId="{70BAA78F-54EE-4A2F-A905-E150FDC61160}" srcOrd="7" destOrd="0" presId="urn:microsoft.com/office/officeart/2008/layout/VerticalCurvedList"/>
    <dgm:cxn modelId="{E1A034BE-B386-41A9-9D1D-88F16391F721}" type="presParOf" srcId="{2DBEEA5B-AB94-43BB-A7FC-FCD8357226E4}" destId="{B229D426-0BD3-46BB-AC76-EDBEA9661F80}" srcOrd="8" destOrd="0" presId="urn:microsoft.com/office/officeart/2008/layout/VerticalCurvedList"/>
    <dgm:cxn modelId="{5246F2BA-5F0C-4204-ACE0-F6615C0818D1}" type="presParOf" srcId="{B229D426-0BD3-46BB-AC76-EDBEA9661F80}" destId="{707E4234-B6DE-425A-BDD7-CB6D0B1A954A}" srcOrd="0" destOrd="0" presId="urn:microsoft.com/office/officeart/2008/layout/VerticalCurvedList"/>
    <dgm:cxn modelId="{AFE3833C-620F-43FE-8550-7342E41D61EB}" type="presParOf" srcId="{2DBEEA5B-AB94-43BB-A7FC-FCD8357226E4}" destId="{1D87EF1B-9E4F-45DA-A518-AE9CA5BDF16A}" srcOrd="9" destOrd="0" presId="urn:microsoft.com/office/officeart/2008/layout/VerticalCurvedList"/>
    <dgm:cxn modelId="{5168A0CB-9FF6-49D7-802A-A5D58DABAFE3}" type="presParOf" srcId="{2DBEEA5B-AB94-43BB-A7FC-FCD8357226E4}" destId="{FBC5B383-A17E-470D-921C-4EE90B422CB4}" srcOrd="10" destOrd="0" presId="urn:microsoft.com/office/officeart/2008/layout/VerticalCurvedList"/>
    <dgm:cxn modelId="{752479EB-101E-405F-8BF1-FF8A516F61F2}" type="presParOf" srcId="{FBC5B383-A17E-470D-921C-4EE90B422CB4}" destId="{54CA4984-F00A-466A-9489-3FB269FFDC26}" srcOrd="0" destOrd="0" presId="urn:microsoft.com/office/officeart/2008/layout/VerticalCurvedList"/>
    <dgm:cxn modelId="{A49F2EDF-AC61-4304-940A-2887A656C4D7}" type="presParOf" srcId="{2DBEEA5B-AB94-43BB-A7FC-FCD8357226E4}" destId="{C1819281-7644-449A-82D6-54C35F6C5AFD}" srcOrd="11" destOrd="0" presId="urn:microsoft.com/office/officeart/2008/layout/VerticalCurvedList"/>
    <dgm:cxn modelId="{054A797B-36C8-4034-A0AC-777921604C7B}" type="presParOf" srcId="{2DBEEA5B-AB94-43BB-A7FC-FCD8357226E4}" destId="{3F1648F2-29E3-435B-8691-8C7FF643E6A0}" srcOrd="12" destOrd="0" presId="urn:microsoft.com/office/officeart/2008/layout/VerticalCurvedList"/>
    <dgm:cxn modelId="{44CCD738-A88A-4B19-B10F-01129167C916}" type="presParOf" srcId="{3F1648F2-29E3-435B-8691-8C7FF643E6A0}" destId="{3060B011-37EC-4106-8F6C-702A9CAE77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F6BEA-F023-4B54-AC89-4EABD3C03146}">
      <dsp:nvSpPr>
        <dsp:cNvPr id="0" name=""/>
        <dsp:cNvSpPr/>
      </dsp:nvSpPr>
      <dsp:spPr>
        <a:xfrm>
          <a:off x="-2603392" y="-401731"/>
          <a:ext cx="3107718" cy="3107718"/>
        </a:xfrm>
        <a:prstGeom prst="blockArc">
          <a:avLst>
            <a:gd name="adj1" fmla="val 18900000"/>
            <a:gd name="adj2" fmla="val 2700000"/>
            <a:gd name="adj3" fmla="val 6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B545B-5A3D-4D1C-BA35-91A5956263C5}">
      <dsp:nvSpPr>
        <dsp:cNvPr id="0" name=""/>
        <dsp:cNvSpPr/>
      </dsp:nvSpPr>
      <dsp:spPr>
        <a:xfrm>
          <a:off x="189897" y="121342"/>
          <a:ext cx="3969515" cy="242591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5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содержательно-насыщенной</a:t>
          </a:r>
          <a:endParaRPr lang="ru-RU" sz="1200" b="1" kern="1200" dirty="0"/>
        </a:p>
      </dsp:txBody>
      <dsp:txXfrm>
        <a:off x="189897" y="121342"/>
        <a:ext cx="3969515" cy="242591"/>
      </dsp:txXfrm>
    </dsp:sp>
    <dsp:sp modelId="{93389351-A2D4-4158-8E15-61620A6FDCF2}">
      <dsp:nvSpPr>
        <dsp:cNvPr id="0" name=""/>
        <dsp:cNvSpPr/>
      </dsp:nvSpPr>
      <dsp:spPr>
        <a:xfrm>
          <a:off x="38278" y="91018"/>
          <a:ext cx="303239" cy="3032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A9F6E-B1EB-4676-9CED-87A2A0B25D1D}">
      <dsp:nvSpPr>
        <dsp:cNvPr id="0" name=""/>
        <dsp:cNvSpPr/>
      </dsp:nvSpPr>
      <dsp:spPr>
        <a:xfrm>
          <a:off x="389446" y="485183"/>
          <a:ext cx="3769967" cy="242591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5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трансформируемой</a:t>
          </a:r>
          <a:endParaRPr lang="ru-RU" sz="1200" b="1" kern="1200" dirty="0"/>
        </a:p>
      </dsp:txBody>
      <dsp:txXfrm>
        <a:off x="389446" y="485183"/>
        <a:ext cx="3769967" cy="242591"/>
      </dsp:txXfrm>
    </dsp:sp>
    <dsp:sp modelId="{8479D05D-B0C8-4791-AE52-9F5771546457}">
      <dsp:nvSpPr>
        <dsp:cNvPr id="0" name=""/>
        <dsp:cNvSpPr/>
      </dsp:nvSpPr>
      <dsp:spPr>
        <a:xfrm>
          <a:off x="237826" y="454859"/>
          <a:ext cx="303239" cy="30323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E8F4A-7A7C-49A1-A2F1-8BEC1AF3A1DB}">
      <dsp:nvSpPr>
        <dsp:cNvPr id="0" name=""/>
        <dsp:cNvSpPr/>
      </dsp:nvSpPr>
      <dsp:spPr>
        <a:xfrm>
          <a:off x="480694" y="849025"/>
          <a:ext cx="3678718" cy="242591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5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полифункциональной</a:t>
          </a:r>
          <a:endParaRPr lang="ru-RU" sz="1200" b="1" kern="1200" dirty="0"/>
        </a:p>
      </dsp:txBody>
      <dsp:txXfrm>
        <a:off x="480694" y="849025"/>
        <a:ext cx="3678718" cy="242591"/>
      </dsp:txXfrm>
    </dsp:sp>
    <dsp:sp modelId="{A23CFAAB-55BB-4929-A421-6D71053F1CF3}">
      <dsp:nvSpPr>
        <dsp:cNvPr id="0" name=""/>
        <dsp:cNvSpPr/>
      </dsp:nvSpPr>
      <dsp:spPr>
        <a:xfrm>
          <a:off x="329074" y="818701"/>
          <a:ext cx="303239" cy="303239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A78F-54EE-4A2F-A905-E150FDC61160}">
      <dsp:nvSpPr>
        <dsp:cNvPr id="0" name=""/>
        <dsp:cNvSpPr/>
      </dsp:nvSpPr>
      <dsp:spPr>
        <a:xfrm>
          <a:off x="480694" y="1212637"/>
          <a:ext cx="3678718" cy="242591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5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вариативной</a:t>
          </a:r>
          <a:endParaRPr lang="ru-RU" sz="1200" b="1" kern="1200" dirty="0"/>
        </a:p>
      </dsp:txBody>
      <dsp:txXfrm>
        <a:off x="480694" y="1212637"/>
        <a:ext cx="3678718" cy="242591"/>
      </dsp:txXfrm>
    </dsp:sp>
    <dsp:sp modelId="{707E4234-B6DE-425A-BDD7-CB6D0B1A954A}">
      <dsp:nvSpPr>
        <dsp:cNvPr id="0" name=""/>
        <dsp:cNvSpPr/>
      </dsp:nvSpPr>
      <dsp:spPr>
        <a:xfrm>
          <a:off x="329074" y="1182313"/>
          <a:ext cx="303239" cy="303239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7EF1B-9E4F-45DA-A518-AE9CA5BDF16A}">
      <dsp:nvSpPr>
        <dsp:cNvPr id="0" name=""/>
        <dsp:cNvSpPr/>
      </dsp:nvSpPr>
      <dsp:spPr>
        <a:xfrm>
          <a:off x="389446" y="1576479"/>
          <a:ext cx="3769967" cy="242591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5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доступной</a:t>
          </a:r>
          <a:endParaRPr lang="ru-RU" sz="1200" b="1" kern="1200" dirty="0"/>
        </a:p>
      </dsp:txBody>
      <dsp:txXfrm>
        <a:off x="389446" y="1576479"/>
        <a:ext cx="3769967" cy="242591"/>
      </dsp:txXfrm>
    </dsp:sp>
    <dsp:sp modelId="{54CA4984-F00A-466A-9489-3FB269FFDC26}">
      <dsp:nvSpPr>
        <dsp:cNvPr id="0" name=""/>
        <dsp:cNvSpPr/>
      </dsp:nvSpPr>
      <dsp:spPr>
        <a:xfrm>
          <a:off x="237826" y="1546155"/>
          <a:ext cx="303239" cy="30323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19281-7644-449A-82D6-54C35F6C5AFD}">
      <dsp:nvSpPr>
        <dsp:cNvPr id="0" name=""/>
        <dsp:cNvSpPr/>
      </dsp:nvSpPr>
      <dsp:spPr>
        <a:xfrm>
          <a:off x="189897" y="1940320"/>
          <a:ext cx="3969515" cy="242591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5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безопасной </a:t>
          </a:r>
          <a:endParaRPr lang="ru-RU" sz="1200" b="1" kern="1200" dirty="0"/>
        </a:p>
      </dsp:txBody>
      <dsp:txXfrm>
        <a:off x="189897" y="1940320"/>
        <a:ext cx="3969515" cy="242591"/>
      </dsp:txXfrm>
    </dsp:sp>
    <dsp:sp modelId="{3060B011-37EC-4106-8F6C-702A9CAE7760}">
      <dsp:nvSpPr>
        <dsp:cNvPr id="0" name=""/>
        <dsp:cNvSpPr/>
      </dsp:nvSpPr>
      <dsp:spPr>
        <a:xfrm>
          <a:off x="38278" y="1909996"/>
          <a:ext cx="303239" cy="30323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62000"/>
            <a:ext cx="5005388" cy="375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8527" y="4759457"/>
            <a:ext cx="5509663" cy="45080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98279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98279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2674364-9D6C-4F5D-9CF9-D07F81BA9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50CC4FB-F791-4272-846B-B64D117F6BA4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9457"/>
            <a:ext cx="5511109" cy="4509506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2674364-9D6C-4F5D-9CF9-D07F81BA9B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2F27B-3F7E-409D-8B91-9F18AB56D480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35D89-9F76-4177-877B-DFB63C734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67B09-7B97-448E-81BA-5E9298A261FD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7EE1-980A-417A-AB5F-9584C70B0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D447-F447-44D8-A38C-EF6240F6EA67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F0B8-36D0-4A0D-B7F5-87D438CFB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E725D-7F42-4D84-A635-8D3F62997FE2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6605A-15A3-4EF1-B173-E6650DD85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F4345-FA01-4364-A8C5-D51456969083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F861B-D40F-442B-9B41-053D44BB5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46D82-CF4E-4536-BB70-472A236A15D1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A811-3DB2-48F0-94E0-B0AB8C760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A4AFF-BAFC-4273-9815-C918B22F6DA2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16E0-943D-454D-87E9-50B6DBBB0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527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0AF00-B307-4A7D-9D20-6AC4E9F7778F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484A-2058-453A-B0BB-0AACCEC35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35CE1-23F4-4F9D-81EB-6B45A97C0B4F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AD8E-F610-4452-939F-9B85B5790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02FA-F5D0-4D6F-A740-84727AAD05E9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AED26-4C5D-4977-8F0F-EF531098C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7B4CE-6F78-48BC-BEFC-485B1DA41E29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9DA45-8359-42B0-9D1A-3EA895D51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C929-2436-4A84-9D10-CD0BF8A434AD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F680E-1C0D-49E5-82CB-27EDD78ED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E4A97-91C6-42F9-8C23-07B31CB8F719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D1CED-C487-4498-B09C-A54AE1A0B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592CB-7DA0-4169-949E-F225514B08F6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F451-E342-41DD-B2C3-A9136D9C9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3425-B0E6-45B0-8772-D90028BA1C4E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7718B-21AE-4285-88F8-00104BBEB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1898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1898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E8327-D0A4-4219-8EC2-38196C1A9393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ABA07-B97D-4215-9BAB-FB476486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BCB-C53D-4EBC-8722-E865EB823428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3F908-4933-4BAA-8E13-5B9A6C627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FB843-83C9-4AA9-B933-66671A6DA867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1986A-946C-4100-84D7-AD231F9F6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CC00-171D-4F76-B128-E04542D7A3EF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1E8B3-54B0-40D9-B21D-09CCB289A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7F4EF-DADF-47E6-8D8B-849F574616DD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E3DCC-14A2-489E-AB37-758260F3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3B30-0B3B-4B5D-BD6F-52D62B9E64B1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4A4A-26F2-49C5-B413-B8FA1702E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8317-53ED-4E17-A1B8-2D9A84EE4E56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4E04-F086-4AE1-A393-7FCBA5082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B11B8-9AFC-49CE-A09B-27F893C78207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DD7D-FB09-4E57-A56B-EDE9D8C26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371600" y="3886200"/>
            <a:ext cx="6399213" cy="175101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3200">
                <a:solidFill>
                  <a:srgbClr val="000000"/>
                </a:solidFill>
              </a:rPr>
              <a:t>Образец подзаголовка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55DBE40-FFDE-4BF3-8233-42AB556B7707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428A121-410F-4692-9B6F-2A79B589A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38600" cy="638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LevelОбразец текста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6B85772F-5451-45FA-BDAD-8E8CCFB88AD9}" type="datetime1">
              <a:rPr lang="en-US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342E179-EF01-465A-9681-AB67E9810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eg"/><Relationship Id="rId5" Type="http://schemas.openxmlformats.org/officeDocument/2006/relationships/image" Target="../media/image8.jp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jp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акопления Пуртова\1ed2688d881cf22fae71f4b9464bb7e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25538"/>
            <a:ext cx="7772400" cy="2087562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«Развивающая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предметно-пространственная среда»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429000"/>
            <a:ext cx="6080720" cy="2209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dirty="0" smtClean="0">
                <a:solidFill>
                  <a:srgbClr val="0070C0"/>
                </a:solidFill>
              </a:rPr>
              <a:t>      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«Ногай Эл»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dirty="0" smtClean="0">
              <a:solidFill>
                <a:srgbClr val="0070C0"/>
              </a:solidFill>
            </a:endParaRPr>
          </a:p>
          <a:p>
            <a:pPr marL="0" indent="0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dirty="0" smtClean="0">
              <a:solidFill>
                <a:srgbClr val="8B8B8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2" y="0"/>
            <a:ext cx="914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404665"/>
            <a:ext cx="2880320" cy="2668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/>
                <a:ea typeface="Calibri"/>
              </a:rPr>
              <a:t> 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Calibri"/>
              </a:rPr>
              <a:t>Центры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 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>дидактических игр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Calibri"/>
              </a:rPr>
              <a:t>.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1600" dirty="0">
                <a:latin typeface="Times New Roman"/>
                <a:ea typeface="Calibri"/>
              </a:rPr>
              <a:t>Содержание Центра дидактических игр и интеллектуальной активности периодически обогащается новыми играми, пособиями, красочным материалом и подается детям с </a:t>
            </a:r>
            <a:r>
              <a:rPr lang="ru-RU" sz="1600" u="sng" dirty="0">
                <a:latin typeface="Times New Roman"/>
                <a:ea typeface="Calibri"/>
              </a:rPr>
              <a:t>учетом</a:t>
            </a:r>
            <a:r>
              <a:rPr lang="ru-RU" sz="1600" dirty="0">
                <a:latin typeface="Times New Roman"/>
                <a:ea typeface="Calibri"/>
              </a:rPr>
              <a:t>: - пройденного программного материала.</a:t>
            </a:r>
            <a:endParaRPr lang="ru-RU" sz="1600" dirty="0"/>
          </a:p>
        </p:txBody>
      </p:sp>
      <p:pic>
        <p:nvPicPr>
          <p:cNvPr id="5" name="Рисунок 4" descr="C:\Users\1\Desktop\Улыбка фото видео\IMG_15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10160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45" y="4599548"/>
            <a:ext cx="2615241" cy="1928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03404"/>
            <a:ext cx="3456384" cy="2592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3839"/>
            <a:ext cx="9208200" cy="6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395536" y="197863"/>
            <a:ext cx="3600400" cy="326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800" b="0" i="0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Книжный центр</a:t>
            </a:r>
            <a:endParaRPr kumimoji="0" lang="ru-RU" sz="2800" b="1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книги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необходимый элемент развивающей предметной среды в групповой комнате ДОУ, который является средством формирования у дошкольников интереса и любви к художественной литературе.</a:t>
            </a:r>
          </a:p>
        </p:txBody>
      </p:sp>
      <p:pic>
        <p:nvPicPr>
          <p:cNvPr id="5" name="Рисунок 4" descr="C:\Users\1\AppData\Local\Microsoft\Windows\INetCache\Content.Word\IMG_18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4674909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660201"/>
            <a:ext cx="3147814" cy="27976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660201"/>
            <a:ext cx="2880320" cy="28137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2" y="3660201"/>
            <a:ext cx="2579295" cy="193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332656"/>
            <a:ext cx="3816424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Театральные уголки»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64705"/>
            <a:ext cx="3096344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 defTabSz="91440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– очень важный объект в развивающей среде. В театральном уголке есть ширма, маски сказочных персонажей, кукольный,   пальчиковый, настольный виды театра.</a:t>
            </a:r>
          </a:p>
        </p:txBody>
      </p:sp>
      <p:pic>
        <p:nvPicPr>
          <p:cNvPr id="8" name="Рисунок 7" descr="C:\Users\1\Desktop\Улыбка фото видео\IMG_15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70105" y="1225262"/>
            <a:ext cx="3148664" cy="281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109545"/>
            <a:ext cx="3076656" cy="2314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41" y="4109545"/>
            <a:ext cx="3264363" cy="2340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21" y="1134654"/>
            <a:ext cx="2227684" cy="2970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332656"/>
            <a:ext cx="4752528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Уголок изучения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 дорожного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движения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56176" y="1268761"/>
            <a:ext cx="266429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/>
                <a:ea typeface="Calibri"/>
              </a:rPr>
              <a:t>Центр «Безопасности</a:t>
            </a:r>
            <a:r>
              <a:rPr lang="ru-RU" dirty="0">
                <a:latin typeface="Times New Roman"/>
                <a:ea typeface="Calibri"/>
              </a:rPr>
              <a:t>» </a:t>
            </a:r>
            <a:r>
              <a:rPr lang="ru-RU" sz="1600" dirty="0">
                <a:latin typeface="Times New Roman"/>
                <a:ea typeface="Calibri"/>
              </a:rPr>
              <a:t>отражает безопасность дома, на улице (ПДД). Он оснащён необходимыми атрибутами, игрушками, дидактическими играми</a:t>
            </a:r>
            <a:r>
              <a:rPr lang="ru-RU" dirty="0">
                <a:latin typeface="Times New Roman"/>
                <a:ea typeface="Calibri"/>
              </a:rPr>
              <a:t>. </a:t>
            </a:r>
            <a:endParaRPr lang="ru-RU" dirty="0"/>
          </a:p>
        </p:txBody>
      </p:sp>
      <p:pic>
        <p:nvPicPr>
          <p:cNvPr id="6" name="Рисунок 5" descr="C:\Users\1\AppData\Local\Microsoft\Windows\INetCache\Content.Word\IMG_18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150" y="1043878"/>
            <a:ext cx="2227057" cy="259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\AppData\Local\Microsoft\Windows\INetCache\Content.Word\IMG_15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87822" y="1226490"/>
            <a:ext cx="2592289" cy="222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924943"/>
            <a:ext cx="2160240" cy="3300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20" y="3453550"/>
            <a:ext cx="1571704" cy="2774890"/>
          </a:xfrm>
          <a:prstGeom prst="rect">
            <a:avLst/>
          </a:prstGeom>
        </p:spPr>
      </p:pic>
      <p:pic>
        <p:nvPicPr>
          <p:cNvPr id="11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33" y="3453550"/>
            <a:ext cx="2307487" cy="18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323528" y="2651522"/>
            <a:ext cx="8352928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476672"/>
            <a:ext cx="4302224" cy="951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Уголок искусства 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Здесь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дети могут рисовать, фантазировать и удивлять</a:t>
            </a:r>
            <a:endParaRPr lang="ru-RU" dirty="0"/>
          </a:p>
        </p:txBody>
      </p:sp>
      <p:pic>
        <p:nvPicPr>
          <p:cNvPr id="6" name="Рисунок 5" descr="C:\Users\1\AppData\Local\Microsoft\Windows\INetCache\Content.Word\IMG_18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7" y="1427765"/>
            <a:ext cx="3888432" cy="277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4699" y="3377229"/>
            <a:ext cx="2945562" cy="3049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05" y="654064"/>
            <a:ext cx="3257951" cy="2774936"/>
          </a:xfrm>
          <a:prstGeom prst="rect">
            <a:avLst/>
          </a:prstGeom>
        </p:spPr>
      </p:pic>
      <p:pic>
        <p:nvPicPr>
          <p:cNvPr id="9" name="Рисунок 8" descr="C:\Users\1\Desktop\заместитель\IMG-20170827-WA00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92" y="4169396"/>
            <a:ext cx="3149908" cy="216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04664"/>
            <a:ext cx="8208912" cy="72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-RU" sz="2000" dirty="0" smtClean="0"/>
          </a:p>
          <a:p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332656"/>
            <a:ext cx="3344596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Спортивны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й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уголок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908720"/>
            <a:ext cx="2736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</a:pPr>
            <a:r>
              <a:rPr lang="ru-RU" sz="1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1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 </a:t>
            </a:r>
            <a:r>
              <a:rPr lang="ru-RU" sz="1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так много места, но основные уголки для развития детей у нас </a:t>
            </a:r>
            <a:r>
              <a:rPr lang="ru-RU" sz="1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присутствуют. Это наши спортивные уголки. </a:t>
            </a:r>
            <a:r>
              <a:rPr lang="ru-RU" sz="1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нем </a:t>
            </a:r>
            <a:r>
              <a:rPr lang="ru-RU" sz="1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 необходимый </a:t>
            </a:r>
            <a:r>
              <a:rPr lang="ru-RU" sz="1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инвентарь для занятий физкультурой, гимнастикой и для подвижных </a:t>
            </a:r>
            <a:r>
              <a:rPr lang="ru-RU" sz="1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игр.</a:t>
            </a:r>
            <a:endParaRPr lang="ru-RU" sz="1400" dirty="0"/>
          </a:p>
        </p:txBody>
      </p:sp>
      <p:pic>
        <p:nvPicPr>
          <p:cNvPr id="8" name="Рисунок 7" descr="C:\Users\1\AppData\Local\Microsoft\Windows\INetCache\Content.Word\IMG_18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569" y="918761"/>
            <a:ext cx="2428189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66626"/>
            <a:ext cx="2304256" cy="2440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94" y="3291651"/>
            <a:ext cx="2424043" cy="2424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16" y="3645024"/>
            <a:ext cx="2058156" cy="2058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61" y="3861048"/>
            <a:ext cx="1962894" cy="1842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89" name="Rectangle 1"/>
          <p:cNvSpPr>
            <a:spLocks noChangeArrowheads="1"/>
          </p:cNvSpPr>
          <p:nvPr/>
        </p:nvSpPr>
        <p:spPr bwMode="auto">
          <a:xfrm rot="10800000" flipV="1">
            <a:off x="251520" y="-654475"/>
            <a:ext cx="8352928" cy="325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ru-RU" sz="2400" dirty="0">
              <a:solidFill>
                <a:srgbClr val="00B050"/>
              </a:solidFill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AR PL SungtiL GB" charset="0"/>
                <a:cs typeface="Times New Roman" pitchFamily="18" charset="0"/>
              </a:rPr>
              <a:t>Математический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AR PL SungtiL GB" charset="0"/>
                <a:cs typeface="Times New Roman" pitchFamily="18" charset="0"/>
              </a:rPr>
              <a:t> уголок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Имеет важные развивающие функции.</a:t>
            </a:r>
          </a:p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AR PL SungtiL GB" charset="0"/>
                <a:cs typeface="Times New Roman" pitchFamily="18" charset="0"/>
              </a:rPr>
              <a:t>Достаточно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AR PL SungtiL GB" charset="0"/>
                <a:cs typeface="Times New Roman" pitchFamily="18" charset="0"/>
              </a:rPr>
              <a:t> широкий выбор на развитие </a:t>
            </a:r>
          </a:p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171717"/>
                </a:solidFill>
                <a:latin typeface="Times New Roman" pitchFamily="18" charset="0"/>
                <a:ea typeface="AR PL SungtiL GB" charset="0"/>
                <a:cs typeface="Times New Roman" pitchFamily="18" charset="0"/>
              </a:rPr>
              <a:t>м</a:t>
            </a:r>
            <a:r>
              <a:rPr lang="ru-RU" sz="1400" baseline="0" dirty="0" smtClean="0">
                <a:solidFill>
                  <a:srgbClr val="171717"/>
                </a:solidFill>
                <a:latin typeface="Times New Roman" pitchFamily="18" charset="0"/>
                <a:ea typeface="AR PL SungtiL GB" charset="0"/>
                <a:cs typeface="Times New Roman" pitchFamily="18" charset="0"/>
              </a:rPr>
              <a:t>елкой</a:t>
            </a:r>
            <a:r>
              <a:rPr lang="ru-RU" sz="1400" dirty="0" smtClean="0">
                <a:solidFill>
                  <a:srgbClr val="171717"/>
                </a:solidFill>
                <a:latin typeface="Times New Roman" pitchFamily="18" charset="0"/>
                <a:ea typeface="AR PL SungtiL GB" charset="0"/>
                <a:cs typeface="Times New Roman" pitchFamily="18" charset="0"/>
              </a:rPr>
              <a:t> моторики рук.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1400" dirty="0">
                <a:latin typeface="Times New Roman"/>
                <a:ea typeface="Calibri"/>
              </a:rPr>
              <a:t>При выборе игр предпочтение отдавалось </a:t>
            </a:r>
            <a:r>
              <a:rPr lang="ru-RU" sz="1400" dirty="0" smtClean="0">
                <a:latin typeface="Times New Roman"/>
                <a:ea typeface="Calibri"/>
              </a:rPr>
              <a:t>способности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1400" dirty="0" smtClean="0">
                <a:latin typeface="Times New Roman"/>
                <a:ea typeface="Calibri"/>
              </a:rPr>
              <a:t> </a:t>
            </a:r>
            <a:r>
              <a:rPr lang="ru-RU" sz="1400" dirty="0">
                <a:latin typeface="Times New Roman"/>
                <a:ea typeface="Calibri"/>
              </a:rPr>
              <a:t>игр стимулировать развитие детей. </a:t>
            </a:r>
            <a:endParaRPr lang="ru-RU" sz="1400" dirty="0" smtClean="0">
              <a:latin typeface="Times New Roman"/>
              <a:ea typeface="Calibri"/>
            </a:endParaRP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1400" dirty="0" smtClean="0">
                <a:latin typeface="Times New Roman"/>
                <a:ea typeface="Calibri"/>
              </a:rPr>
              <a:t>Такими </a:t>
            </a:r>
            <a:r>
              <a:rPr lang="ru-RU" sz="1400" dirty="0">
                <a:latin typeface="Times New Roman"/>
                <a:ea typeface="Calibri"/>
              </a:rPr>
              <a:t>играми являются развивающие игры, </a:t>
            </a:r>
            <a:endParaRPr lang="ru-RU" sz="1400" dirty="0" smtClean="0">
              <a:latin typeface="Times New Roman"/>
              <a:ea typeface="Calibri"/>
            </a:endParaRP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1400" dirty="0" smtClean="0">
                <a:latin typeface="Times New Roman"/>
                <a:ea typeface="Calibri"/>
              </a:rPr>
              <a:t>«</a:t>
            </a:r>
            <a:r>
              <a:rPr lang="ru-RU" sz="1400" dirty="0">
                <a:latin typeface="Times New Roman"/>
                <a:ea typeface="Calibri"/>
              </a:rPr>
              <a:t>Разрезной квадрат» Никитина, «Логические блоки Дьенеша» </a:t>
            </a:r>
            <a:endParaRPr lang="ru-RU" sz="1400" dirty="0" smtClean="0">
              <a:solidFill>
                <a:srgbClr val="171717"/>
              </a:solidFill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45024"/>
            <a:ext cx="3744416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0" y="2436811"/>
            <a:ext cx="4283968" cy="2416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11221"/>
            <a:ext cx="2788221" cy="2880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0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51520" y="2515069"/>
            <a:ext cx="8640960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332656"/>
            <a:ext cx="5454352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Нравственно-патриотический</a:t>
            </a:r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ru-RU" dirty="0" smtClean="0">
                <a:latin typeface="Times New Roman"/>
                <a:ea typeface="Calibri"/>
              </a:rPr>
              <a:t>центр.  </a:t>
            </a:r>
            <a:r>
              <a:rPr lang="ru-RU" dirty="0">
                <a:latin typeface="Times New Roman"/>
                <a:ea typeface="Calibri"/>
              </a:rPr>
              <a:t>Оформлен мини-музей быта, одежды, посуды, украшений наших предков.</a:t>
            </a:r>
            <a:endParaRPr lang="ru-RU" dirty="0"/>
          </a:p>
        </p:txBody>
      </p:sp>
      <p:pic>
        <p:nvPicPr>
          <p:cNvPr id="8" name="Рисунок 7" descr="C:\Users\1\AppData\Local\Microsoft\Windows\INetCache\Content.Word\IMG_152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7" y="1124744"/>
            <a:ext cx="4046706" cy="256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\Desktop\заместитель\IMG-20170525-WA0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1124744"/>
            <a:ext cx="3912731" cy="256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\Desktop\заместитель\IMG-20170525-WA00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85" y="3789040"/>
            <a:ext cx="3869989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1535113"/>
            <a:ext cx="1080790" cy="810593"/>
          </a:xfrm>
        </p:spPr>
      </p:pic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8B46D82-CF4E-4536-BB70-472A236A15D1}" type="datetime1">
              <a:rPr lang="en-US" smtClean="0"/>
              <a:pPr>
                <a:defRPr/>
              </a:pPr>
              <a:t>5/15/2018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7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254">
            <a:off x="4288196" y="2777380"/>
            <a:ext cx="4410420" cy="3186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427">
            <a:off x="245679" y="3005554"/>
            <a:ext cx="3889185" cy="2916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92696"/>
            <a:ext cx="8352927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   Актовый</a:t>
            </a:r>
            <a:r>
              <a:rPr lang="ru-RU" dirty="0" smtClean="0"/>
              <a:t> </a:t>
            </a:r>
            <a:r>
              <a:rPr lang="ru-RU" sz="2800" dirty="0" smtClean="0"/>
              <a:t>зал</a:t>
            </a:r>
          </a:p>
          <a:p>
            <a:pPr algn="just"/>
            <a:r>
              <a:rPr lang="ru-RU" sz="1400" dirty="0" smtClean="0"/>
              <a:t>Приобщение </a:t>
            </a:r>
            <a:r>
              <a:rPr lang="ru-RU" sz="1400" dirty="0"/>
              <a:t>к </a:t>
            </a:r>
            <a:r>
              <a:rPr lang="ru-RU" sz="1400" dirty="0" smtClean="0"/>
              <a:t>художественно-эстетической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культуре посредством музыкального искусства. </a:t>
            </a:r>
            <a:endParaRPr lang="ru-RU" sz="1400" dirty="0" smtClean="0"/>
          </a:p>
          <a:p>
            <a:pPr algn="just"/>
            <a:r>
              <a:rPr lang="ru-RU" sz="1400" dirty="0" smtClean="0"/>
              <a:t>Воспитание </a:t>
            </a:r>
            <a:r>
              <a:rPr lang="ru-RU" sz="1400" dirty="0"/>
              <a:t>интереса и любви к музыке, </a:t>
            </a:r>
            <a:endParaRPr lang="ru-RU" sz="1400" dirty="0" smtClean="0"/>
          </a:p>
          <a:p>
            <a:pPr algn="just"/>
            <a:r>
              <a:rPr lang="ru-RU" sz="1400" dirty="0" smtClean="0"/>
              <a:t>через </a:t>
            </a:r>
            <a:r>
              <a:rPr lang="ru-RU" sz="1400" dirty="0"/>
              <a:t>обогащение </a:t>
            </a:r>
            <a:r>
              <a:rPr lang="ru-RU" sz="1400" dirty="0" smtClean="0"/>
              <a:t>впечатлений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дошкольников при знакомстве </a:t>
            </a:r>
            <a:endParaRPr lang="ru-RU" sz="1400" dirty="0" smtClean="0"/>
          </a:p>
          <a:p>
            <a:pPr algn="just"/>
            <a:r>
              <a:rPr lang="ru-RU" sz="1400" dirty="0" smtClean="0"/>
              <a:t>с </a:t>
            </a:r>
            <a:r>
              <a:rPr lang="ru-RU" sz="1400" dirty="0"/>
              <a:t>различными музыкальными произведениями. </a:t>
            </a:r>
          </a:p>
        </p:txBody>
      </p:sp>
    </p:spTree>
    <p:extLst>
      <p:ext uri="{BB962C8B-B14F-4D97-AF65-F5344CB8AC3E}">
        <p14:creationId xmlns:p14="http://schemas.microsoft.com/office/powerpoint/2010/main" val="252592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95F4345-FA01-4364-A8C5-D51456969083}" type="datetime1">
              <a:rPr lang="en-US" smtClean="0"/>
              <a:pPr>
                <a:defRPr/>
              </a:pPr>
              <a:t>5/15/2018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481113"/>
            <a:ext cx="4572000" cy="3499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08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7864" y="1052736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332656"/>
            <a:ext cx="2808313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Спортивный зал</a:t>
            </a:r>
          </a:p>
          <a:p>
            <a:endParaRPr lang="ru-RU" sz="2400" b="1" dirty="0"/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13" y="3573016"/>
            <a:ext cx="3660973" cy="274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0959"/>
            <a:ext cx="3419098" cy="232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71216"/>
            <a:ext cx="4000224" cy="242994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1052737"/>
            <a:ext cx="2972685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Проведение организованных занятий по физической культуре, подвижных игр и развлечений; самостоятельной двигательной активности детей в свободное время. </a:t>
            </a:r>
          </a:p>
        </p:txBody>
      </p:sp>
    </p:spTree>
    <p:extLst>
      <p:ext uri="{BB962C8B-B14F-4D97-AF65-F5344CB8AC3E}">
        <p14:creationId xmlns:p14="http://schemas.microsoft.com/office/powerpoint/2010/main" val="345732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395288" y="188913"/>
            <a:ext cx="8497887" cy="159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>
                <a:solidFill>
                  <a:schemeClr val="accent2"/>
                </a:solidFill>
              </a:rPr>
              <a:t>       </a:t>
            </a:r>
            <a:r>
              <a:rPr lang="ru-RU" sz="2000" b="1" dirty="0" smtClean="0">
                <a:solidFill>
                  <a:schemeClr val="accent2"/>
                </a:solidFill>
              </a:rPr>
              <a:t>             </a:t>
            </a:r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«На развитие личности ребенка влияет 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не только наследственность и воспитание,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но и немаловажное значение играет среда, 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         в которой пребывает ребенок».</a:t>
            </a:r>
            <a:endParaRPr lang="en-US" sz="2000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0" y="1988840"/>
            <a:ext cx="7456828" cy="4194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95F4345-FA01-4364-A8C5-D51456969083}" type="datetime1">
              <a:rPr lang="en-US" smtClean="0"/>
              <a:pPr>
                <a:defRPr/>
              </a:pPr>
              <a:t>5/15/2018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" y="116632"/>
            <a:ext cx="9319416" cy="725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620688"/>
            <a:ext cx="3140350" cy="178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Компьютерный класс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Arial"/>
              </a:rPr>
              <a:t>Использование </a:t>
            </a:r>
            <a:r>
              <a:rPr lang="ru-RU" sz="1400" dirty="0">
                <a:solidFill>
                  <a:srgbClr val="000000"/>
                </a:solidFill>
                <a:latin typeface="Arial"/>
              </a:rPr>
              <a:t>ИКТ в детском саду — </a:t>
            </a:r>
            <a:r>
              <a:rPr lang="ru-RU" sz="1400" dirty="0" smtClean="0">
                <a:solidFill>
                  <a:srgbClr val="000000"/>
                </a:solidFill>
                <a:latin typeface="Arial"/>
              </a:rPr>
              <a:t>хорошая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/>
              </a:rPr>
              <a:t>и интересная современная </a:t>
            </a:r>
            <a:endParaRPr lang="ru-RU" sz="1400" dirty="0" smtClean="0">
              <a:solidFill>
                <a:srgbClr val="000000"/>
              </a:solidFill>
              <a:latin typeface="Arial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Arial"/>
              </a:rPr>
              <a:t>форма образовательной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/>
              </a:rPr>
              <a:t>деятельности.</a:t>
            </a:r>
            <a:endParaRPr lang="ru-RU" sz="1400" b="1" dirty="0"/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9847"/>
            <a:ext cx="379412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09" y="3140968"/>
            <a:ext cx="385603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66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95F4345-FA01-4364-A8C5-D51456969083}" type="datetime1">
              <a:rPr lang="en-US" smtClean="0"/>
              <a:pPr>
                <a:defRPr/>
              </a:pPr>
              <a:t>5/15/2018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330200"/>
            <a:ext cx="9321800" cy="72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188640"/>
            <a:ext cx="4588374" cy="163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Зал искусства и творчества</a:t>
            </a:r>
          </a:p>
          <a:p>
            <a:r>
              <a:rPr lang="ru-RU" sz="1400" dirty="0">
                <a:solidFill>
                  <a:srgbClr val="424242"/>
                </a:solidFill>
                <a:latin typeface="Tahoma"/>
              </a:rPr>
              <a:t>Это особая среда, </a:t>
            </a:r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способствующая</a:t>
            </a:r>
          </a:p>
          <a:p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1400" dirty="0">
                <a:solidFill>
                  <a:srgbClr val="424242"/>
                </a:solidFill>
                <a:latin typeface="Tahoma"/>
              </a:rPr>
              <a:t>развитию эмоционально-чувственного </a:t>
            </a:r>
            <a:endParaRPr lang="ru-RU" sz="1400" dirty="0" smtClean="0">
              <a:solidFill>
                <a:srgbClr val="424242"/>
              </a:solidFill>
              <a:latin typeface="Tahoma"/>
            </a:endParaRPr>
          </a:p>
          <a:p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опыта </a:t>
            </a:r>
            <a:r>
              <a:rPr lang="ru-RU" sz="1400" dirty="0">
                <a:solidFill>
                  <a:srgbClr val="424242"/>
                </a:solidFill>
                <a:latin typeface="Tahoma"/>
              </a:rPr>
              <a:t>ребенка</a:t>
            </a:r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,</a:t>
            </a:r>
          </a:p>
          <a:p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1400" dirty="0">
                <a:solidFill>
                  <a:srgbClr val="424242"/>
                </a:solidFill>
                <a:latin typeface="Tahoma"/>
              </a:rPr>
              <a:t>где он ощущает себя </a:t>
            </a:r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защищенным</a:t>
            </a:r>
          </a:p>
          <a:p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1400" dirty="0">
                <a:solidFill>
                  <a:srgbClr val="424242"/>
                </a:solidFill>
                <a:latin typeface="Tahoma"/>
              </a:rPr>
              <a:t>и свободным в </a:t>
            </a:r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своих</a:t>
            </a:r>
          </a:p>
          <a:p>
            <a:r>
              <a:rPr lang="ru-RU" sz="1400" dirty="0" smtClean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1400" dirty="0">
                <a:solidFill>
                  <a:srgbClr val="424242"/>
                </a:solidFill>
                <a:latin typeface="Tahoma"/>
              </a:rPr>
              <a:t>суждениях.</a:t>
            </a:r>
            <a:endParaRPr lang="ru-RU" sz="1400" b="1" dirty="0"/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3" y="260648"/>
            <a:ext cx="3816424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96952"/>
            <a:ext cx="403244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531460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Дайте детству наиграться! 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Насмеяться, наскакаться!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Дайте радостно проснуться,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Дайте в ласку окунуться,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Детства дней не торопите,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Детству солнце подарите.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5/15/2018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315" cy="6858000"/>
          </a:xfrm>
          <a:prstGeom prst="rect">
            <a:avLst/>
          </a:prstGeom>
          <a:noFill/>
        </p:spPr>
      </p:pic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 smtClean="0"/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-315416"/>
            <a:ext cx="7848600" cy="468052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50"/>
              </a:spcBef>
              <a:buClr>
                <a:srgbClr val="0000FF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Факторы, которые следует учитывать при организации РППС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Clr>
                <a:srgbClr val="0000FF"/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Следует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всячески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ограждать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детей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от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отрицательного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влияния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игрушек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которые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провоцируют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ребенка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на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агрессивные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действия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и 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вызывают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проявление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жестокости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650"/>
              </a:spcBef>
              <a:buClr>
                <a:srgbClr val="0000FF"/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Антропометрические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факторы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обеспечивающие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соответствие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росто-возрасных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характеристик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параметрам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предметной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развивающей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среды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Мебель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должна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находиться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в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соответствии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с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требованиями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САНПиН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и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Clr>
                <a:srgbClr val="0000FF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ФГО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  <a:t>С.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14" y="0"/>
            <a:ext cx="9267210" cy="6858000"/>
          </a:xfrm>
          <a:prstGeom prst="rect">
            <a:avLst/>
          </a:prstGeom>
          <a:noFill/>
        </p:spPr>
      </p:pic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1484313"/>
            <a:ext cx="7848600" cy="3290887"/>
          </a:xfrm>
        </p:spPr>
        <p:txBody>
          <a:bodyPr/>
          <a:lstStyle/>
          <a:p>
            <a:endParaRPr lang="ru-RU" sz="2000" dirty="0" smtClean="0"/>
          </a:p>
          <a:p>
            <a:pPr algn="l"/>
            <a:r>
              <a:rPr lang="ru-RU" sz="2000" dirty="0" smtClean="0"/>
              <a:t>                               </a:t>
            </a: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Доступность для воспитанников всех помещений организации, где осуществляется образовательный процесс.                                                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                                                                                                          2. Свободный доступ воспитанников к играм, игрушкам, материалам, пособиям, обеспечивающих все основные виды деятельности. </a:t>
            </a:r>
            <a:r>
              <a:rPr lang="ru-RU" b="1" dirty="0" smtClean="0">
                <a:solidFill>
                  <a:schemeClr val="tx1"/>
                </a:solidFill>
              </a:rPr>
              <a:t>       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</p:txBody>
      </p:sp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Требования ФГОС                                                          к  предметно - развивающей среде: 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60648"/>
            <a:ext cx="5832648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Развивающая предметно-пространственная среда должна быть</a:t>
            </a:r>
            <a:endParaRPr lang="ru-RU" sz="2400" dirty="0">
              <a:solidFill>
                <a:schemeClr val="accent2"/>
              </a:solidFill>
            </a:endParaRPr>
          </a:p>
        </p:txBody>
      </p:sp>
      <p:graphicFrame>
        <p:nvGraphicFramePr>
          <p:cNvPr id="8" name="Содержимое 6"/>
          <p:cNvGraphicFramePr>
            <a:graphicFrameLocks/>
          </p:cNvGraphicFramePr>
          <p:nvPr/>
        </p:nvGraphicFramePr>
        <p:xfrm>
          <a:off x="457200" y="1052737"/>
          <a:ext cx="4186807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8" y="3542726"/>
            <a:ext cx="4248472" cy="2722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39964"/>
            <a:ext cx="3671900" cy="2447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34" y="3600182"/>
            <a:ext cx="3491880" cy="260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4403" cy="6858000"/>
          </a:xfrm>
          <a:prstGeom prst="rect">
            <a:avLst/>
          </a:prstGeom>
          <a:noFill/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395288" y="188913"/>
            <a:ext cx="8497887" cy="405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>
                <a:solidFill>
                  <a:srgbClr val="2D2DB9"/>
                </a:solidFill>
              </a:rPr>
              <a:t>       </a:t>
            </a:r>
            <a:endParaRPr lang="ru-RU" sz="2000" b="1" dirty="0" smtClean="0">
              <a:solidFill>
                <a:srgbClr val="2D2DB9"/>
              </a:solidFill>
            </a:endParaRP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формировании предметно-развивающей среды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нашем детском саду,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поставили себе цель выполнять это с минимальными экономическими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затратами. Мы старались сделать предметно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пространственную среду разнообразной, яркой, информативно богатой, для того чтобы максимально ускорить и облегчить адаптационный период детей в детском саду, создать эмоционально положительную атмосферу в группе, обеспечить индивидуальное гармоничное развитие ребенка. В группах детского сада  созданы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условия для разных видов детской деятельности (игровой, продуктивной и познавательно-исследовательской). Для того, чтобы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каждый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ребенок смог найти себе дело и занятие по душе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чувствовал себя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комфортно.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4403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404664"/>
            <a:ext cx="8640960" cy="5942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                  </a:t>
            </a:r>
            <a:endParaRPr lang="ru-RU" sz="2800" b="1" i="1" dirty="0" smtClean="0">
              <a:solidFill>
                <a:schemeClr val="accent2"/>
              </a:solidFill>
            </a:endParaRPr>
          </a:p>
          <a:p>
            <a:pPr algn="just"/>
            <a:endParaRPr lang="ru-RU" sz="2800" b="1" i="1" u="sng" dirty="0" smtClean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Один из вариантов организации самостоятельной деятельности детей. Вместе с воспитателем дети выбирают тот центр, где им было бы интересно заниматься каким-либо делом. Каждый центр имеет свой цвет вагона паровозика с кармашком. Выбрав вид деятельности, дети помещают свою фотографию в соответствующий кармашек. </a:t>
            </a:r>
          </a:p>
          <a:p>
            <a:pPr algn="just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помогает организовать    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самостоятельную деятельность детей,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учитывая их интересы, учит планировать       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свою деятельность и правильно делать выбор.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510685"/>
            <a:ext cx="925512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476672"/>
            <a:ext cx="4392488" cy="57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0"/>
            <a:ext cx="5400600" cy="57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«Утро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добрых встреч 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578940"/>
            <a:ext cx="3312368" cy="2840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Раздевалка – это первая комната, которая начинает «утро добрых встреч» в детском саду. Мы рады каждому своему малышу, поэтому при помощи современной детской мебели создали условия для проявления самостоятельности. Дизайнерское оформление способствует тому, что ребенок получает позитивный заряд хорошего настроения на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7645"/>
            <a:ext cx="4284476" cy="3615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3399698"/>
            <a:ext cx="3694911" cy="2582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44001" cy="67525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32656"/>
            <a:ext cx="7848872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332656"/>
            <a:ext cx="4734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«Больница»,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Парикмахерская»,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«Семья». </a:t>
            </a:r>
            <a:endParaRPr lang="ru-RU" sz="2400" dirty="0">
              <a:solidFill>
                <a:srgbClr val="FF0000"/>
              </a:solidFill>
              <a:latin typeface="Euphemi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52736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</a:pPr>
            <a:r>
              <a:rPr lang="ru-RU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Выделены специальные игровые зоны для организации ролевых </a:t>
            </a:r>
            <a:r>
              <a:rPr lang="ru-RU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игр. </a:t>
            </a:r>
            <a:r>
              <a:rPr lang="ru-RU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Подобранный игровой материал позволяет комбинировать различные сюжеты.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73015"/>
            <a:ext cx="3014708" cy="27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99366"/>
            <a:ext cx="3298199" cy="2473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099366"/>
            <a:ext cx="2006596" cy="2409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4403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404664"/>
            <a:ext cx="8280920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76672"/>
            <a:ext cx="3456384" cy="387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Уголки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природы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экспериментирования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Здесь дети не только учатся наблюдать за изменениями погоды, но и проводят опыты, экспериментируют.</a:t>
            </a:r>
            <a:br>
              <a:rPr lang="ru-RU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Зимой мы вместе с детьми выращиваем лук, укроп, редис и конечно рассаду цветов для будущих цветников.</a:t>
            </a:r>
            <a:br>
              <a:rPr lang="ru-RU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Дети проводят наблюдения за ростом растений, помогают за ними ухаживать – поливать, рыхлить землю.</a:t>
            </a:r>
            <a:endParaRPr lang="ru-RU" dirty="0"/>
          </a:p>
        </p:txBody>
      </p:sp>
      <p:pic>
        <p:nvPicPr>
          <p:cNvPr id="5" name="Picture 2" descr="Выращиваем лук на подоконнике в пластиковых бутыл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54" y="4370454"/>
            <a:ext cx="2556284" cy="208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967" y="1897769"/>
            <a:ext cx="2366146" cy="2528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04" y="4597236"/>
            <a:ext cx="2482106" cy="1853823"/>
          </a:xfrm>
          <a:prstGeom prst="rect">
            <a:avLst/>
          </a:prstGeom>
        </p:spPr>
      </p:pic>
      <p:pic>
        <p:nvPicPr>
          <p:cNvPr id="8" name="Рисунок 7" descr="C:\Users\1\Desktop\Улыбка фото видео\IMG_15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7944" y="260648"/>
            <a:ext cx="260830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3968" y="-30442"/>
            <a:ext cx="1904144" cy="2598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58" y="2337024"/>
            <a:ext cx="2322996" cy="2260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</TotalTime>
  <Words>685</Words>
  <Application>Microsoft Office PowerPoint</Application>
  <PresentationFormat>Экран (4:3)</PresentationFormat>
  <Paragraphs>124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«Развивающая  предметно-пространственная среда»</vt:lpstr>
      <vt:lpstr>Презентация PowerPoint</vt:lpstr>
      <vt:lpstr>  </vt:lpstr>
      <vt:lpstr>   Требования ФГОС                                                          к  предметно - развивающей среде:   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Дайте детству наиграться!            Насмеяться, наскакаться!           Дайте радостно проснуться,           Дайте в ласку окунуться,           Детства дней не торопите,              Детству солнце подарите.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</dc:creator>
  <cp:lastModifiedBy>1</cp:lastModifiedBy>
  <cp:revision>227</cp:revision>
  <cp:lastPrinted>2016-10-04T02:31:44Z</cp:lastPrinted>
  <dcterms:created xsi:type="dcterms:W3CDTF">1601-01-01T00:00:00Z</dcterms:created>
  <dcterms:modified xsi:type="dcterms:W3CDTF">2018-05-15T11:01:45Z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31</vt:r8>
  </property>
</Properties>
</file>