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50" r:id="rId2"/>
  </p:sldMasterIdLst>
  <p:notesMasterIdLst>
    <p:notesMasterId r:id="rId25"/>
  </p:notesMasterIdLst>
  <p:sldIdLst>
    <p:sldId id="256" r:id="rId3"/>
    <p:sldId id="383" r:id="rId4"/>
    <p:sldId id="345" r:id="rId5"/>
    <p:sldId id="380" r:id="rId6"/>
    <p:sldId id="381" r:id="rId7"/>
    <p:sldId id="327" r:id="rId8"/>
    <p:sldId id="354" r:id="rId9"/>
    <p:sldId id="355" r:id="rId10"/>
    <p:sldId id="357" r:id="rId11"/>
    <p:sldId id="359" r:id="rId12"/>
    <p:sldId id="361" r:id="rId13"/>
    <p:sldId id="363" r:id="rId14"/>
    <p:sldId id="364" r:id="rId15"/>
    <p:sldId id="366" r:id="rId16"/>
    <p:sldId id="368" r:id="rId17"/>
    <p:sldId id="373" r:id="rId18"/>
    <p:sldId id="375" r:id="rId19"/>
    <p:sldId id="385" r:id="rId20"/>
    <p:sldId id="386" r:id="rId21"/>
    <p:sldId id="387" r:id="rId22"/>
    <p:sldId id="388" r:id="rId23"/>
    <p:sldId id="384" r:id="rId24"/>
  </p:sldIdLst>
  <p:sldSz cx="9144000" cy="6858000" type="screen4x3"/>
  <p:notesSz cx="6888163" cy="100203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1664" autoAdjust="0"/>
    <p:restoredTop sz="94624" autoAdjust="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2405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99"/>
        <p:guide pos="196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9BDEE8-08A0-4E61-8D1B-6FC725ACBA57}" type="doc">
      <dgm:prSet loTypeId="urn:microsoft.com/office/officeart/2008/layout/VerticalCurvedList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2E0A0037-12AE-40C3-8676-6C8CC9E6F89B}">
      <dgm:prSet phldrT="[Текст]"/>
      <dgm:spPr>
        <a:solidFill>
          <a:schemeClr val="accent3">
            <a:lumMod val="75000"/>
          </a:scheme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b="1" dirty="0" smtClean="0"/>
            <a:t>полифункциональной</a:t>
          </a:r>
          <a:endParaRPr lang="ru-RU" b="1" dirty="0"/>
        </a:p>
      </dgm:t>
    </dgm:pt>
    <dgm:pt modelId="{C13DF338-06D6-4F83-BB07-CD5C6890DC96}" type="parTrans" cxnId="{96991712-BD36-43AF-B8D9-5512C102B4B7}">
      <dgm:prSet/>
      <dgm:spPr/>
      <dgm:t>
        <a:bodyPr/>
        <a:lstStyle/>
        <a:p>
          <a:endParaRPr lang="ru-RU"/>
        </a:p>
      </dgm:t>
    </dgm:pt>
    <dgm:pt modelId="{1F90E501-90DE-4B49-B3B3-30E0F15D20EB}" type="sibTrans" cxnId="{96991712-BD36-43AF-B8D9-5512C102B4B7}">
      <dgm:prSet/>
      <dgm:spPr/>
      <dgm:t>
        <a:bodyPr/>
        <a:lstStyle/>
        <a:p>
          <a:endParaRPr lang="ru-RU"/>
        </a:p>
      </dgm:t>
    </dgm:pt>
    <dgm:pt modelId="{A41514A3-3E21-4A04-B4AB-BE68A887FFC1}">
      <dgm:prSet phldrT="[Текст]"/>
      <dgm:spPr>
        <a:solidFill>
          <a:schemeClr val="accent6">
            <a:lumMod val="50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ru-RU" b="1" dirty="0" smtClean="0"/>
            <a:t>доступной</a:t>
          </a:r>
          <a:endParaRPr lang="ru-RU" b="1" dirty="0"/>
        </a:p>
      </dgm:t>
    </dgm:pt>
    <dgm:pt modelId="{53F9AEBD-6DE9-49F4-93CF-D6144D73B6F1}" type="parTrans" cxnId="{2C9E2395-06F0-4F01-BFDF-160D70CD7278}">
      <dgm:prSet/>
      <dgm:spPr/>
      <dgm:t>
        <a:bodyPr/>
        <a:lstStyle/>
        <a:p>
          <a:endParaRPr lang="ru-RU"/>
        </a:p>
      </dgm:t>
    </dgm:pt>
    <dgm:pt modelId="{66FFE61E-AD2D-4735-B47B-143D5F6DBA05}" type="sibTrans" cxnId="{2C9E2395-06F0-4F01-BFDF-160D70CD7278}">
      <dgm:prSet/>
      <dgm:spPr/>
      <dgm:t>
        <a:bodyPr/>
        <a:lstStyle/>
        <a:p>
          <a:endParaRPr lang="ru-RU"/>
        </a:p>
      </dgm:t>
    </dgm:pt>
    <dgm:pt modelId="{C82067FB-8785-4635-9339-D71A05D34438}">
      <dgm:prSet/>
      <dgm:spPr>
        <a:solidFill>
          <a:schemeClr val="accent2">
            <a:lumMod val="75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b="1" dirty="0" smtClean="0"/>
            <a:t>трансформируемой</a:t>
          </a:r>
          <a:endParaRPr lang="ru-RU" b="1" dirty="0"/>
        </a:p>
      </dgm:t>
    </dgm:pt>
    <dgm:pt modelId="{7AD3229A-238E-416D-AF06-C5A013A10868}" type="parTrans" cxnId="{B0C48308-EABB-4D1E-BEE6-6485D2FF3AF3}">
      <dgm:prSet/>
      <dgm:spPr/>
      <dgm:t>
        <a:bodyPr/>
        <a:lstStyle/>
        <a:p>
          <a:endParaRPr lang="ru-RU"/>
        </a:p>
      </dgm:t>
    </dgm:pt>
    <dgm:pt modelId="{C2EFA3D0-373A-4FE9-8B55-EC1DA3CD0AE2}" type="sibTrans" cxnId="{B0C48308-EABB-4D1E-BEE6-6485D2FF3AF3}">
      <dgm:prSet/>
      <dgm:spPr/>
      <dgm:t>
        <a:bodyPr/>
        <a:lstStyle/>
        <a:p>
          <a:endParaRPr lang="ru-RU"/>
        </a:p>
      </dgm:t>
    </dgm:pt>
    <dgm:pt modelId="{06D80A41-75C7-4BB4-BEF4-37174CC8E256}">
      <dgm:prSet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b="1" dirty="0" smtClean="0"/>
            <a:t>содержательно-насыщенной</a:t>
          </a:r>
          <a:endParaRPr lang="ru-RU" b="1" dirty="0"/>
        </a:p>
      </dgm:t>
    </dgm:pt>
    <dgm:pt modelId="{35F170EA-0548-4A4B-ADC5-0E4E9BC1826F}" type="parTrans" cxnId="{97DBC428-1DC3-4341-81EA-799363D6B940}">
      <dgm:prSet/>
      <dgm:spPr/>
      <dgm:t>
        <a:bodyPr/>
        <a:lstStyle/>
        <a:p>
          <a:endParaRPr lang="ru-RU"/>
        </a:p>
      </dgm:t>
    </dgm:pt>
    <dgm:pt modelId="{B330CA5B-3E3D-414A-9066-5506DDC6B9E2}" type="sibTrans" cxnId="{97DBC428-1DC3-4341-81EA-799363D6B940}">
      <dgm:prSet/>
      <dgm:spPr/>
      <dgm:t>
        <a:bodyPr/>
        <a:lstStyle/>
        <a:p>
          <a:endParaRPr lang="ru-RU"/>
        </a:p>
      </dgm:t>
    </dgm:pt>
    <dgm:pt modelId="{FDDB28F7-E333-4F32-8D86-D32C2669E97E}">
      <dgm:prSet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b="1" dirty="0" smtClean="0"/>
            <a:t>вариативной</a:t>
          </a:r>
          <a:endParaRPr lang="ru-RU" b="1" dirty="0"/>
        </a:p>
      </dgm:t>
    </dgm:pt>
    <dgm:pt modelId="{9B8B09B4-456B-4C11-ACF7-835C58D3D194}" type="parTrans" cxnId="{B05B7E4C-A5B1-4748-B89D-47704A97FC95}">
      <dgm:prSet/>
      <dgm:spPr/>
      <dgm:t>
        <a:bodyPr/>
        <a:lstStyle/>
        <a:p>
          <a:endParaRPr lang="ru-RU"/>
        </a:p>
      </dgm:t>
    </dgm:pt>
    <dgm:pt modelId="{30835DCD-C912-4405-90FA-9997CF3AAC4C}" type="sibTrans" cxnId="{B05B7E4C-A5B1-4748-B89D-47704A97FC95}">
      <dgm:prSet/>
      <dgm:spPr/>
      <dgm:t>
        <a:bodyPr/>
        <a:lstStyle/>
        <a:p>
          <a:endParaRPr lang="ru-RU"/>
        </a:p>
      </dgm:t>
    </dgm:pt>
    <dgm:pt modelId="{9AB0A266-8AFB-4EA3-87A8-50C1CD39BE93}">
      <dgm:prSet/>
      <dgm:spPr>
        <a:solidFill>
          <a:schemeClr val="accent5">
            <a:lumMod val="5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b="1" dirty="0" smtClean="0"/>
            <a:t>безопасной </a:t>
          </a:r>
          <a:endParaRPr lang="ru-RU" b="1" dirty="0"/>
        </a:p>
      </dgm:t>
    </dgm:pt>
    <dgm:pt modelId="{654E710D-0EDC-428F-B099-24429F45695A}" type="parTrans" cxnId="{8FA4D30D-1DDE-431D-8B41-CBB37B1CCB03}">
      <dgm:prSet/>
      <dgm:spPr/>
      <dgm:t>
        <a:bodyPr/>
        <a:lstStyle/>
        <a:p>
          <a:endParaRPr lang="ru-RU"/>
        </a:p>
      </dgm:t>
    </dgm:pt>
    <dgm:pt modelId="{2919CB56-30A5-4E3D-BC81-14831EF66F73}" type="sibTrans" cxnId="{8FA4D30D-1DDE-431D-8B41-CBB37B1CCB03}">
      <dgm:prSet/>
      <dgm:spPr/>
      <dgm:t>
        <a:bodyPr/>
        <a:lstStyle/>
        <a:p>
          <a:endParaRPr lang="ru-RU"/>
        </a:p>
      </dgm:t>
    </dgm:pt>
    <dgm:pt modelId="{318DD10F-FA77-44BB-99DA-5FB184566535}" type="pres">
      <dgm:prSet presAssocID="{7A9BDEE8-08A0-4E61-8D1B-6FC725ACBA5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DBEEA5B-AB94-43BB-A7FC-FCD8357226E4}" type="pres">
      <dgm:prSet presAssocID="{7A9BDEE8-08A0-4E61-8D1B-6FC725ACBA57}" presName="Name1" presStyleCnt="0"/>
      <dgm:spPr/>
    </dgm:pt>
    <dgm:pt modelId="{7402FCCB-F4A1-477E-A7F9-063F69400C60}" type="pres">
      <dgm:prSet presAssocID="{7A9BDEE8-08A0-4E61-8D1B-6FC725ACBA57}" presName="cycle" presStyleCnt="0"/>
      <dgm:spPr/>
    </dgm:pt>
    <dgm:pt modelId="{490930E4-A093-49EE-AA58-0B3850662076}" type="pres">
      <dgm:prSet presAssocID="{7A9BDEE8-08A0-4E61-8D1B-6FC725ACBA57}" presName="srcNode" presStyleLbl="node1" presStyleIdx="0" presStyleCnt="6"/>
      <dgm:spPr/>
    </dgm:pt>
    <dgm:pt modelId="{D3BF6BEA-F023-4B54-AC89-4EABD3C03146}" type="pres">
      <dgm:prSet presAssocID="{7A9BDEE8-08A0-4E61-8D1B-6FC725ACBA57}" presName="conn" presStyleLbl="parChTrans1D2" presStyleIdx="0" presStyleCnt="1"/>
      <dgm:spPr/>
      <dgm:t>
        <a:bodyPr/>
        <a:lstStyle/>
        <a:p>
          <a:endParaRPr lang="ru-RU"/>
        </a:p>
      </dgm:t>
    </dgm:pt>
    <dgm:pt modelId="{38AC59E7-DFEF-4C0D-95F5-57323E8AD402}" type="pres">
      <dgm:prSet presAssocID="{7A9BDEE8-08A0-4E61-8D1B-6FC725ACBA57}" presName="extraNode" presStyleLbl="node1" presStyleIdx="0" presStyleCnt="6"/>
      <dgm:spPr/>
    </dgm:pt>
    <dgm:pt modelId="{3445DFFB-207A-48B3-953C-A005F4B32581}" type="pres">
      <dgm:prSet presAssocID="{7A9BDEE8-08A0-4E61-8D1B-6FC725ACBA57}" presName="dstNode" presStyleLbl="node1" presStyleIdx="0" presStyleCnt="6"/>
      <dgm:spPr/>
    </dgm:pt>
    <dgm:pt modelId="{A9FB545B-5A3D-4D1C-BA35-91A5956263C5}" type="pres">
      <dgm:prSet presAssocID="{06D80A41-75C7-4BB4-BEF4-37174CC8E256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EBF1F8-80F9-49DF-B24C-A4EC7A402A17}" type="pres">
      <dgm:prSet presAssocID="{06D80A41-75C7-4BB4-BEF4-37174CC8E256}" presName="accent_1" presStyleCnt="0"/>
      <dgm:spPr/>
    </dgm:pt>
    <dgm:pt modelId="{93389351-A2D4-4158-8E15-61620A6FDCF2}" type="pres">
      <dgm:prSet presAssocID="{06D80A41-75C7-4BB4-BEF4-37174CC8E256}" presName="accentRepeatNode" presStyleLbl="solidFgAcc1" presStyleIdx="0" presStyleCnt="6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</dgm:spPr>
    </dgm:pt>
    <dgm:pt modelId="{61AA9F6E-B1EB-4676-9CED-87A2A0B25D1D}" type="pres">
      <dgm:prSet presAssocID="{C82067FB-8785-4635-9339-D71A05D34438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66B611-37C9-4C2A-85AA-F4CC8A5D7BC1}" type="pres">
      <dgm:prSet presAssocID="{C82067FB-8785-4635-9339-D71A05D34438}" presName="accent_2" presStyleCnt="0"/>
      <dgm:spPr/>
    </dgm:pt>
    <dgm:pt modelId="{8479D05D-B0C8-4791-AE52-9F5771546457}" type="pres">
      <dgm:prSet presAssocID="{C82067FB-8785-4635-9339-D71A05D34438}" presName="accentRepeatNode" presStyleLbl="solidFgAcc1" presStyleIdx="1" presStyleCnt="6"/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75000"/>
            </a:schemeClr>
          </a:solidFill>
        </a:ln>
      </dgm:spPr>
    </dgm:pt>
    <dgm:pt modelId="{9CBE8F4A-7A7C-49A1-A2F1-8BEC1AF3A1DB}" type="pres">
      <dgm:prSet presAssocID="{2E0A0037-12AE-40C3-8676-6C8CC9E6F89B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59372E-FDF2-4463-809E-C699013FC8A0}" type="pres">
      <dgm:prSet presAssocID="{2E0A0037-12AE-40C3-8676-6C8CC9E6F89B}" presName="accent_3" presStyleCnt="0"/>
      <dgm:spPr/>
    </dgm:pt>
    <dgm:pt modelId="{A23CFAAB-55BB-4929-A421-6D71053F1CF3}" type="pres">
      <dgm:prSet presAssocID="{2E0A0037-12AE-40C3-8676-6C8CC9E6F89B}" presName="accentRepeatNode" presStyleLbl="solidFgAcc1" presStyleIdx="2" presStyleCnt="6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75000"/>
            </a:schemeClr>
          </a:solidFill>
        </a:ln>
      </dgm:spPr>
    </dgm:pt>
    <dgm:pt modelId="{70BAA78F-54EE-4A2F-A905-E150FDC61160}" type="pres">
      <dgm:prSet presAssocID="{FDDB28F7-E333-4F32-8D86-D32C2669E97E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29D426-0BD3-46BB-AC76-EDBEA9661F80}" type="pres">
      <dgm:prSet presAssocID="{FDDB28F7-E333-4F32-8D86-D32C2669E97E}" presName="accent_4" presStyleCnt="0"/>
      <dgm:spPr/>
    </dgm:pt>
    <dgm:pt modelId="{707E4234-B6DE-425A-BDD7-CB6D0B1A954A}" type="pres">
      <dgm:prSet presAssocID="{FDDB28F7-E333-4F32-8D86-D32C2669E97E}" presName="accentRepeatNode" presStyleLbl="solidFgAcc1" presStyleIdx="3" presStyleCnt="6"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75000"/>
            </a:schemeClr>
          </a:solidFill>
        </a:ln>
      </dgm:spPr>
    </dgm:pt>
    <dgm:pt modelId="{1D87EF1B-9E4F-45DA-A518-AE9CA5BDF16A}" type="pres">
      <dgm:prSet presAssocID="{A41514A3-3E21-4A04-B4AB-BE68A887FFC1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5B383-A17E-470D-921C-4EE90B422CB4}" type="pres">
      <dgm:prSet presAssocID="{A41514A3-3E21-4A04-B4AB-BE68A887FFC1}" presName="accent_5" presStyleCnt="0"/>
      <dgm:spPr/>
    </dgm:pt>
    <dgm:pt modelId="{54CA4984-F00A-466A-9489-3FB269FFDC26}" type="pres">
      <dgm:prSet presAssocID="{A41514A3-3E21-4A04-B4AB-BE68A887FFC1}" presName="accentRepeatNode" presStyleLbl="solidFgAcc1" presStyleIdx="4" presStyleCnt="6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50000"/>
            </a:schemeClr>
          </a:solidFill>
        </a:ln>
      </dgm:spPr>
    </dgm:pt>
    <dgm:pt modelId="{C1819281-7644-449A-82D6-54C35F6C5AFD}" type="pres">
      <dgm:prSet presAssocID="{9AB0A266-8AFB-4EA3-87A8-50C1CD39BE93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1648F2-29E3-435B-8691-8C7FF643E6A0}" type="pres">
      <dgm:prSet presAssocID="{9AB0A266-8AFB-4EA3-87A8-50C1CD39BE93}" presName="accent_6" presStyleCnt="0"/>
      <dgm:spPr/>
    </dgm:pt>
    <dgm:pt modelId="{3060B011-37EC-4106-8F6C-702A9CAE7760}" type="pres">
      <dgm:prSet presAssocID="{9AB0A266-8AFB-4EA3-87A8-50C1CD39BE93}" presName="accentRepeatNode" presStyleLbl="solidFgAcc1" presStyleIdx="5" presStyleCnt="6"/>
      <dgm:spPr>
        <a:solidFill>
          <a:schemeClr val="accent5">
            <a:lumMod val="60000"/>
            <a:lumOff val="40000"/>
          </a:schemeClr>
        </a:solidFill>
      </dgm:spPr>
    </dgm:pt>
  </dgm:ptLst>
  <dgm:cxnLst>
    <dgm:cxn modelId="{97DBC428-1DC3-4341-81EA-799363D6B940}" srcId="{7A9BDEE8-08A0-4E61-8D1B-6FC725ACBA57}" destId="{06D80A41-75C7-4BB4-BEF4-37174CC8E256}" srcOrd="0" destOrd="0" parTransId="{35F170EA-0548-4A4B-ADC5-0E4E9BC1826F}" sibTransId="{B330CA5B-3E3D-414A-9066-5506DDC6B9E2}"/>
    <dgm:cxn modelId="{8FA4D30D-1DDE-431D-8B41-CBB37B1CCB03}" srcId="{7A9BDEE8-08A0-4E61-8D1B-6FC725ACBA57}" destId="{9AB0A266-8AFB-4EA3-87A8-50C1CD39BE93}" srcOrd="5" destOrd="0" parTransId="{654E710D-0EDC-428F-B099-24429F45695A}" sibTransId="{2919CB56-30A5-4E3D-BC81-14831EF66F73}"/>
    <dgm:cxn modelId="{34CB9800-70D4-4539-9AA0-FE006B1ECDE3}" type="presOf" srcId="{06D80A41-75C7-4BB4-BEF4-37174CC8E256}" destId="{A9FB545B-5A3D-4D1C-BA35-91A5956263C5}" srcOrd="0" destOrd="0" presId="urn:microsoft.com/office/officeart/2008/layout/VerticalCurvedList"/>
    <dgm:cxn modelId="{943BB068-ED49-4839-9BE5-9B1D5785F544}" type="presOf" srcId="{9AB0A266-8AFB-4EA3-87A8-50C1CD39BE93}" destId="{C1819281-7644-449A-82D6-54C35F6C5AFD}" srcOrd="0" destOrd="0" presId="urn:microsoft.com/office/officeart/2008/layout/VerticalCurvedList"/>
    <dgm:cxn modelId="{2C9E2395-06F0-4F01-BFDF-160D70CD7278}" srcId="{7A9BDEE8-08A0-4E61-8D1B-6FC725ACBA57}" destId="{A41514A3-3E21-4A04-B4AB-BE68A887FFC1}" srcOrd="4" destOrd="0" parTransId="{53F9AEBD-6DE9-49F4-93CF-D6144D73B6F1}" sibTransId="{66FFE61E-AD2D-4735-B47B-143D5F6DBA05}"/>
    <dgm:cxn modelId="{C9236A6D-1372-459C-893B-C528F31F668C}" type="presOf" srcId="{B330CA5B-3E3D-414A-9066-5506DDC6B9E2}" destId="{D3BF6BEA-F023-4B54-AC89-4EABD3C03146}" srcOrd="0" destOrd="0" presId="urn:microsoft.com/office/officeart/2008/layout/VerticalCurvedList"/>
    <dgm:cxn modelId="{B0C48308-EABB-4D1E-BEE6-6485D2FF3AF3}" srcId="{7A9BDEE8-08A0-4E61-8D1B-6FC725ACBA57}" destId="{C82067FB-8785-4635-9339-D71A05D34438}" srcOrd="1" destOrd="0" parTransId="{7AD3229A-238E-416D-AF06-C5A013A10868}" sibTransId="{C2EFA3D0-373A-4FE9-8B55-EC1DA3CD0AE2}"/>
    <dgm:cxn modelId="{97F6E5C0-2752-4584-93F7-A12E62E1ED94}" type="presOf" srcId="{A41514A3-3E21-4A04-B4AB-BE68A887FFC1}" destId="{1D87EF1B-9E4F-45DA-A518-AE9CA5BDF16A}" srcOrd="0" destOrd="0" presId="urn:microsoft.com/office/officeart/2008/layout/VerticalCurvedList"/>
    <dgm:cxn modelId="{B05B7E4C-A5B1-4748-B89D-47704A97FC95}" srcId="{7A9BDEE8-08A0-4E61-8D1B-6FC725ACBA57}" destId="{FDDB28F7-E333-4F32-8D86-D32C2669E97E}" srcOrd="3" destOrd="0" parTransId="{9B8B09B4-456B-4C11-ACF7-835C58D3D194}" sibTransId="{30835DCD-C912-4405-90FA-9997CF3AAC4C}"/>
    <dgm:cxn modelId="{96991712-BD36-43AF-B8D9-5512C102B4B7}" srcId="{7A9BDEE8-08A0-4E61-8D1B-6FC725ACBA57}" destId="{2E0A0037-12AE-40C3-8676-6C8CC9E6F89B}" srcOrd="2" destOrd="0" parTransId="{C13DF338-06D6-4F83-BB07-CD5C6890DC96}" sibTransId="{1F90E501-90DE-4B49-B3B3-30E0F15D20EB}"/>
    <dgm:cxn modelId="{BD0D2B47-CA08-4915-A4C2-633E2F524327}" type="presOf" srcId="{7A9BDEE8-08A0-4E61-8D1B-6FC725ACBA57}" destId="{318DD10F-FA77-44BB-99DA-5FB184566535}" srcOrd="0" destOrd="0" presId="urn:microsoft.com/office/officeart/2008/layout/VerticalCurvedList"/>
    <dgm:cxn modelId="{475BA181-BD09-4FAE-8C8E-28B3B6B2236A}" type="presOf" srcId="{2E0A0037-12AE-40C3-8676-6C8CC9E6F89B}" destId="{9CBE8F4A-7A7C-49A1-A2F1-8BEC1AF3A1DB}" srcOrd="0" destOrd="0" presId="urn:microsoft.com/office/officeart/2008/layout/VerticalCurvedList"/>
    <dgm:cxn modelId="{ED79B27D-6D98-4A89-B508-635EBE2BC66C}" type="presOf" srcId="{C82067FB-8785-4635-9339-D71A05D34438}" destId="{61AA9F6E-B1EB-4676-9CED-87A2A0B25D1D}" srcOrd="0" destOrd="0" presId="urn:microsoft.com/office/officeart/2008/layout/VerticalCurvedList"/>
    <dgm:cxn modelId="{DC3E8690-810E-4738-9AFF-1E5C82A0AFF0}" type="presOf" srcId="{FDDB28F7-E333-4F32-8D86-D32C2669E97E}" destId="{70BAA78F-54EE-4A2F-A905-E150FDC61160}" srcOrd="0" destOrd="0" presId="urn:microsoft.com/office/officeart/2008/layout/VerticalCurvedList"/>
    <dgm:cxn modelId="{8CC70E1C-13C3-492C-8262-FB86FB81B87C}" type="presParOf" srcId="{318DD10F-FA77-44BB-99DA-5FB184566535}" destId="{2DBEEA5B-AB94-43BB-A7FC-FCD8357226E4}" srcOrd="0" destOrd="0" presId="urn:microsoft.com/office/officeart/2008/layout/VerticalCurvedList"/>
    <dgm:cxn modelId="{22A867F1-D961-49CD-8710-8328106EA5F9}" type="presParOf" srcId="{2DBEEA5B-AB94-43BB-A7FC-FCD8357226E4}" destId="{7402FCCB-F4A1-477E-A7F9-063F69400C60}" srcOrd="0" destOrd="0" presId="urn:microsoft.com/office/officeart/2008/layout/VerticalCurvedList"/>
    <dgm:cxn modelId="{DE739A6A-DFE5-4F88-BBE0-0C05DE6B86FE}" type="presParOf" srcId="{7402FCCB-F4A1-477E-A7F9-063F69400C60}" destId="{490930E4-A093-49EE-AA58-0B3850662076}" srcOrd="0" destOrd="0" presId="urn:microsoft.com/office/officeart/2008/layout/VerticalCurvedList"/>
    <dgm:cxn modelId="{15C022F1-9B44-4B84-B1DF-444D9C3F5186}" type="presParOf" srcId="{7402FCCB-F4A1-477E-A7F9-063F69400C60}" destId="{D3BF6BEA-F023-4B54-AC89-4EABD3C03146}" srcOrd="1" destOrd="0" presId="urn:microsoft.com/office/officeart/2008/layout/VerticalCurvedList"/>
    <dgm:cxn modelId="{540EA1A6-31DE-4870-B1A7-7C68CF0F87F5}" type="presParOf" srcId="{7402FCCB-F4A1-477E-A7F9-063F69400C60}" destId="{38AC59E7-DFEF-4C0D-95F5-57323E8AD402}" srcOrd="2" destOrd="0" presId="urn:microsoft.com/office/officeart/2008/layout/VerticalCurvedList"/>
    <dgm:cxn modelId="{2DAF7FDC-87AE-455D-ACA3-B9C7F4E96C54}" type="presParOf" srcId="{7402FCCB-F4A1-477E-A7F9-063F69400C60}" destId="{3445DFFB-207A-48B3-953C-A005F4B32581}" srcOrd="3" destOrd="0" presId="urn:microsoft.com/office/officeart/2008/layout/VerticalCurvedList"/>
    <dgm:cxn modelId="{804BD4BB-E1FF-458D-B9C5-462EE846D250}" type="presParOf" srcId="{2DBEEA5B-AB94-43BB-A7FC-FCD8357226E4}" destId="{A9FB545B-5A3D-4D1C-BA35-91A5956263C5}" srcOrd="1" destOrd="0" presId="urn:microsoft.com/office/officeart/2008/layout/VerticalCurvedList"/>
    <dgm:cxn modelId="{21906620-B6E8-4E79-988B-44C56B07B18C}" type="presParOf" srcId="{2DBEEA5B-AB94-43BB-A7FC-FCD8357226E4}" destId="{37EBF1F8-80F9-49DF-B24C-A4EC7A402A17}" srcOrd="2" destOrd="0" presId="urn:microsoft.com/office/officeart/2008/layout/VerticalCurvedList"/>
    <dgm:cxn modelId="{22CB0660-A1E0-452E-8700-F53CF650E8A8}" type="presParOf" srcId="{37EBF1F8-80F9-49DF-B24C-A4EC7A402A17}" destId="{93389351-A2D4-4158-8E15-61620A6FDCF2}" srcOrd="0" destOrd="0" presId="urn:microsoft.com/office/officeart/2008/layout/VerticalCurvedList"/>
    <dgm:cxn modelId="{D5703C76-DCE5-4CEA-B993-3C590D70CDED}" type="presParOf" srcId="{2DBEEA5B-AB94-43BB-A7FC-FCD8357226E4}" destId="{61AA9F6E-B1EB-4676-9CED-87A2A0B25D1D}" srcOrd="3" destOrd="0" presId="urn:microsoft.com/office/officeart/2008/layout/VerticalCurvedList"/>
    <dgm:cxn modelId="{6E28E3CC-A8D6-48A5-9E74-2DBA7A3AE497}" type="presParOf" srcId="{2DBEEA5B-AB94-43BB-A7FC-FCD8357226E4}" destId="{9166B611-37C9-4C2A-85AA-F4CC8A5D7BC1}" srcOrd="4" destOrd="0" presId="urn:microsoft.com/office/officeart/2008/layout/VerticalCurvedList"/>
    <dgm:cxn modelId="{81B4ECF3-7212-42AB-8EC0-E65F42F66AF8}" type="presParOf" srcId="{9166B611-37C9-4C2A-85AA-F4CC8A5D7BC1}" destId="{8479D05D-B0C8-4791-AE52-9F5771546457}" srcOrd="0" destOrd="0" presId="urn:microsoft.com/office/officeart/2008/layout/VerticalCurvedList"/>
    <dgm:cxn modelId="{6AFF0576-02A6-4F0A-8030-E0E369FDBE42}" type="presParOf" srcId="{2DBEEA5B-AB94-43BB-A7FC-FCD8357226E4}" destId="{9CBE8F4A-7A7C-49A1-A2F1-8BEC1AF3A1DB}" srcOrd="5" destOrd="0" presId="urn:microsoft.com/office/officeart/2008/layout/VerticalCurvedList"/>
    <dgm:cxn modelId="{CF37FD27-BE6E-4F82-A671-87777CD359E4}" type="presParOf" srcId="{2DBEEA5B-AB94-43BB-A7FC-FCD8357226E4}" destId="{DC59372E-FDF2-4463-809E-C699013FC8A0}" srcOrd="6" destOrd="0" presId="urn:microsoft.com/office/officeart/2008/layout/VerticalCurvedList"/>
    <dgm:cxn modelId="{C3D5DB54-9497-4725-85E9-7C9C6742911E}" type="presParOf" srcId="{DC59372E-FDF2-4463-809E-C699013FC8A0}" destId="{A23CFAAB-55BB-4929-A421-6D71053F1CF3}" srcOrd="0" destOrd="0" presId="urn:microsoft.com/office/officeart/2008/layout/VerticalCurvedList"/>
    <dgm:cxn modelId="{65B858A5-35C1-44F0-83E9-BEE1FEEE9135}" type="presParOf" srcId="{2DBEEA5B-AB94-43BB-A7FC-FCD8357226E4}" destId="{70BAA78F-54EE-4A2F-A905-E150FDC61160}" srcOrd="7" destOrd="0" presId="urn:microsoft.com/office/officeart/2008/layout/VerticalCurvedList"/>
    <dgm:cxn modelId="{E1A034BE-B386-41A9-9D1D-88F16391F721}" type="presParOf" srcId="{2DBEEA5B-AB94-43BB-A7FC-FCD8357226E4}" destId="{B229D426-0BD3-46BB-AC76-EDBEA9661F80}" srcOrd="8" destOrd="0" presId="urn:microsoft.com/office/officeart/2008/layout/VerticalCurvedList"/>
    <dgm:cxn modelId="{5246F2BA-5F0C-4204-ACE0-F6615C0818D1}" type="presParOf" srcId="{B229D426-0BD3-46BB-AC76-EDBEA9661F80}" destId="{707E4234-B6DE-425A-BDD7-CB6D0B1A954A}" srcOrd="0" destOrd="0" presId="urn:microsoft.com/office/officeart/2008/layout/VerticalCurvedList"/>
    <dgm:cxn modelId="{AFE3833C-620F-43FE-8550-7342E41D61EB}" type="presParOf" srcId="{2DBEEA5B-AB94-43BB-A7FC-FCD8357226E4}" destId="{1D87EF1B-9E4F-45DA-A518-AE9CA5BDF16A}" srcOrd="9" destOrd="0" presId="urn:microsoft.com/office/officeart/2008/layout/VerticalCurvedList"/>
    <dgm:cxn modelId="{5168A0CB-9FF6-49D7-802A-A5D58DABAFE3}" type="presParOf" srcId="{2DBEEA5B-AB94-43BB-A7FC-FCD8357226E4}" destId="{FBC5B383-A17E-470D-921C-4EE90B422CB4}" srcOrd="10" destOrd="0" presId="urn:microsoft.com/office/officeart/2008/layout/VerticalCurvedList"/>
    <dgm:cxn modelId="{752479EB-101E-405F-8BF1-FF8A516F61F2}" type="presParOf" srcId="{FBC5B383-A17E-470D-921C-4EE90B422CB4}" destId="{54CA4984-F00A-466A-9489-3FB269FFDC26}" srcOrd="0" destOrd="0" presId="urn:microsoft.com/office/officeart/2008/layout/VerticalCurvedList"/>
    <dgm:cxn modelId="{A49F2EDF-AC61-4304-940A-2887A656C4D7}" type="presParOf" srcId="{2DBEEA5B-AB94-43BB-A7FC-FCD8357226E4}" destId="{C1819281-7644-449A-82D6-54C35F6C5AFD}" srcOrd="11" destOrd="0" presId="urn:microsoft.com/office/officeart/2008/layout/VerticalCurvedList"/>
    <dgm:cxn modelId="{054A797B-36C8-4034-A0AC-777921604C7B}" type="presParOf" srcId="{2DBEEA5B-AB94-43BB-A7FC-FCD8357226E4}" destId="{3F1648F2-29E3-435B-8691-8C7FF643E6A0}" srcOrd="12" destOrd="0" presId="urn:microsoft.com/office/officeart/2008/layout/VerticalCurvedList"/>
    <dgm:cxn modelId="{44CCD738-A88A-4B19-B10F-01129167C916}" type="presParOf" srcId="{3F1648F2-29E3-435B-8691-8C7FF643E6A0}" destId="{3060B011-37EC-4106-8F6C-702A9CAE776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BF6BEA-F023-4B54-AC89-4EABD3C03146}">
      <dsp:nvSpPr>
        <dsp:cNvPr id="0" name=""/>
        <dsp:cNvSpPr/>
      </dsp:nvSpPr>
      <dsp:spPr>
        <a:xfrm>
          <a:off x="-2603392" y="-401731"/>
          <a:ext cx="3107718" cy="3107718"/>
        </a:xfrm>
        <a:prstGeom prst="blockArc">
          <a:avLst>
            <a:gd name="adj1" fmla="val 18900000"/>
            <a:gd name="adj2" fmla="val 2700000"/>
            <a:gd name="adj3" fmla="val 69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FB545B-5A3D-4D1C-BA35-91A5956263C5}">
      <dsp:nvSpPr>
        <dsp:cNvPr id="0" name=""/>
        <dsp:cNvSpPr/>
      </dsp:nvSpPr>
      <dsp:spPr>
        <a:xfrm>
          <a:off x="189897" y="121342"/>
          <a:ext cx="3969515" cy="242591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557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содержательно-насыщенной</a:t>
          </a:r>
          <a:endParaRPr lang="ru-RU" sz="1200" b="1" kern="1200" dirty="0"/>
        </a:p>
      </dsp:txBody>
      <dsp:txXfrm>
        <a:off x="189897" y="121342"/>
        <a:ext cx="3969515" cy="242591"/>
      </dsp:txXfrm>
    </dsp:sp>
    <dsp:sp modelId="{93389351-A2D4-4158-8E15-61620A6FDCF2}">
      <dsp:nvSpPr>
        <dsp:cNvPr id="0" name=""/>
        <dsp:cNvSpPr/>
      </dsp:nvSpPr>
      <dsp:spPr>
        <a:xfrm>
          <a:off x="38278" y="91018"/>
          <a:ext cx="303239" cy="303239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AA9F6E-B1EB-4676-9CED-87A2A0B25D1D}">
      <dsp:nvSpPr>
        <dsp:cNvPr id="0" name=""/>
        <dsp:cNvSpPr/>
      </dsp:nvSpPr>
      <dsp:spPr>
        <a:xfrm>
          <a:off x="389446" y="485183"/>
          <a:ext cx="3769967" cy="242591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557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трансформируемой</a:t>
          </a:r>
          <a:endParaRPr lang="ru-RU" sz="1200" b="1" kern="1200" dirty="0"/>
        </a:p>
      </dsp:txBody>
      <dsp:txXfrm>
        <a:off x="389446" y="485183"/>
        <a:ext cx="3769967" cy="242591"/>
      </dsp:txXfrm>
    </dsp:sp>
    <dsp:sp modelId="{8479D05D-B0C8-4791-AE52-9F5771546457}">
      <dsp:nvSpPr>
        <dsp:cNvPr id="0" name=""/>
        <dsp:cNvSpPr/>
      </dsp:nvSpPr>
      <dsp:spPr>
        <a:xfrm>
          <a:off x="237826" y="454859"/>
          <a:ext cx="303239" cy="303239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BE8F4A-7A7C-49A1-A2F1-8BEC1AF3A1DB}">
      <dsp:nvSpPr>
        <dsp:cNvPr id="0" name=""/>
        <dsp:cNvSpPr/>
      </dsp:nvSpPr>
      <dsp:spPr>
        <a:xfrm>
          <a:off x="480694" y="849025"/>
          <a:ext cx="3678718" cy="242591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557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полифункциональной</a:t>
          </a:r>
          <a:endParaRPr lang="ru-RU" sz="1200" b="1" kern="1200" dirty="0"/>
        </a:p>
      </dsp:txBody>
      <dsp:txXfrm>
        <a:off x="480694" y="849025"/>
        <a:ext cx="3678718" cy="242591"/>
      </dsp:txXfrm>
    </dsp:sp>
    <dsp:sp modelId="{A23CFAAB-55BB-4929-A421-6D71053F1CF3}">
      <dsp:nvSpPr>
        <dsp:cNvPr id="0" name=""/>
        <dsp:cNvSpPr/>
      </dsp:nvSpPr>
      <dsp:spPr>
        <a:xfrm>
          <a:off x="329074" y="818701"/>
          <a:ext cx="303239" cy="303239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BAA78F-54EE-4A2F-A905-E150FDC61160}">
      <dsp:nvSpPr>
        <dsp:cNvPr id="0" name=""/>
        <dsp:cNvSpPr/>
      </dsp:nvSpPr>
      <dsp:spPr>
        <a:xfrm>
          <a:off x="480694" y="1212637"/>
          <a:ext cx="3678718" cy="242591"/>
        </a:xfrm>
        <a:prstGeom prst="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557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вариативной</a:t>
          </a:r>
          <a:endParaRPr lang="ru-RU" sz="1200" b="1" kern="1200" dirty="0"/>
        </a:p>
      </dsp:txBody>
      <dsp:txXfrm>
        <a:off x="480694" y="1212637"/>
        <a:ext cx="3678718" cy="242591"/>
      </dsp:txXfrm>
    </dsp:sp>
    <dsp:sp modelId="{707E4234-B6DE-425A-BDD7-CB6D0B1A954A}">
      <dsp:nvSpPr>
        <dsp:cNvPr id="0" name=""/>
        <dsp:cNvSpPr/>
      </dsp:nvSpPr>
      <dsp:spPr>
        <a:xfrm>
          <a:off x="329074" y="1182313"/>
          <a:ext cx="303239" cy="303239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87EF1B-9E4F-45DA-A518-AE9CA5BDF16A}">
      <dsp:nvSpPr>
        <dsp:cNvPr id="0" name=""/>
        <dsp:cNvSpPr/>
      </dsp:nvSpPr>
      <dsp:spPr>
        <a:xfrm>
          <a:off x="389446" y="1576479"/>
          <a:ext cx="3769967" cy="242591"/>
        </a:xfrm>
        <a:prstGeom prst="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557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доступной</a:t>
          </a:r>
          <a:endParaRPr lang="ru-RU" sz="1200" b="1" kern="1200" dirty="0"/>
        </a:p>
      </dsp:txBody>
      <dsp:txXfrm>
        <a:off x="389446" y="1576479"/>
        <a:ext cx="3769967" cy="242591"/>
      </dsp:txXfrm>
    </dsp:sp>
    <dsp:sp modelId="{54CA4984-F00A-466A-9489-3FB269FFDC26}">
      <dsp:nvSpPr>
        <dsp:cNvPr id="0" name=""/>
        <dsp:cNvSpPr/>
      </dsp:nvSpPr>
      <dsp:spPr>
        <a:xfrm>
          <a:off x="237826" y="1546155"/>
          <a:ext cx="303239" cy="303239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819281-7644-449A-82D6-54C35F6C5AFD}">
      <dsp:nvSpPr>
        <dsp:cNvPr id="0" name=""/>
        <dsp:cNvSpPr/>
      </dsp:nvSpPr>
      <dsp:spPr>
        <a:xfrm>
          <a:off x="189897" y="1940320"/>
          <a:ext cx="3969515" cy="242591"/>
        </a:xfrm>
        <a:prstGeom prst="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557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безопасной </a:t>
          </a:r>
          <a:endParaRPr lang="ru-RU" sz="1200" b="1" kern="1200" dirty="0"/>
        </a:p>
      </dsp:txBody>
      <dsp:txXfrm>
        <a:off x="189897" y="1940320"/>
        <a:ext cx="3969515" cy="242591"/>
      </dsp:txXfrm>
    </dsp:sp>
    <dsp:sp modelId="{3060B011-37EC-4106-8F6C-702A9CAE7760}">
      <dsp:nvSpPr>
        <dsp:cNvPr id="0" name=""/>
        <dsp:cNvSpPr/>
      </dsp:nvSpPr>
      <dsp:spPr>
        <a:xfrm>
          <a:off x="38278" y="1909996"/>
          <a:ext cx="303239" cy="303239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39800" y="762000"/>
            <a:ext cx="5005388" cy="3754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512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8527" y="4759457"/>
            <a:ext cx="5509663" cy="450801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88439" cy="49989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423550" algn="l"/>
                <a:tab pos="847100" algn="l"/>
                <a:tab pos="1270650" algn="l"/>
                <a:tab pos="1694200" algn="l"/>
                <a:tab pos="2117750" algn="l"/>
                <a:tab pos="2541300" algn="l"/>
                <a:tab pos="296485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98279" y="0"/>
            <a:ext cx="2988439" cy="49989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423550" algn="l"/>
                <a:tab pos="847100" algn="l"/>
                <a:tab pos="1270650" algn="l"/>
                <a:tab pos="1694200" algn="l"/>
                <a:tab pos="2117750" algn="l"/>
                <a:tab pos="2541300" algn="l"/>
                <a:tab pos="296485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18913"/>
            <a:ext cx="2988439" cy="49989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423550" algn="l"/>
                <a:tab pos="847100" algn="l"/>
                <a:tab pos="1270650" algn="l"/>
                <a:tab pos="1694200" algn="l"/>
                <a:tab pos="2117750" algn="l"/>
                <a:tab pos="2541300" algn="l"/>
                <a:tab pos="296485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3898279" y="9518913"/>
            <a:ext cx="2988439" cy="49989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423550" algn="l"/>
                <a:tab pos="847100" algn="l"/>
                <a:tab pos="1270650" algn="l"/>
                <a:tab pos="1694200" algn="l"/>
                <a:tab pos="2117750" algn="l"/>
                <a:tab pos="2541300" algn="l"/>
                <a:tab pos="296485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42674364-9D6C-4F5D-9CF9-D07F81BA9B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8924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pPr>
              <a:buFont typeface="Times New Roman" pitchFamily="18" charset="0"/>
              <a:buNone/>
            </a:pPr>
            <a:fld id="{F50CC4FB-F791-4272-846B-B64D117F6BA4}" type="slidenum">
              <a:rPr lang="en-US" smtClean="0">
                <a:latin typeface="Times New Roman" pitchFamily="18" charset="0"/>
              </a:rPr>
              <a:pPr>
                <a:buFont typeface="Times New Roman" pitchFamily="18" charset="0"/>
                <a:buNone/>
              </a:pPr>
              <a:t>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389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62000"/>
            <a:ext cx="5006975" cy="37560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89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527" y="4759457"/>
            <a:ext cx="5511109" cy="4509506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42674364-9D6C-4F5D-9CF9-D07F81BA9B10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86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42F27B-3F7E-409D-8B91-9F18AB56D480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35D89-9F76-4177-877B-DFB63C734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67B09-7B97-448E-81BA-5E9298A261FD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E7EE1-980A-417A-AB5F-9584C70B04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3AD447-F447-44D8-A38C-EF6240F6EA67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5F0B8-36D0-4A0D-B7F5-87D438CFB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E725D-7F42-4D84-A635-8D3F62997FE2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6605A-15A3-4EF1-B173-E6650DD856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5F4345-FA01-4364-A8C5-D51456969083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F861B-D40F-442B-9B41-053D44BB59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B46D82-CF4E-4536-BB70-472A236A15D1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4A811-3DB2-48F0-94E0-B0AB8C760D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A4AFF-BAFC-4273-9815-C918B22F6DA2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A16E0-943D-454D-87E9-50B6DBBB01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35113"/>
            <a:ext cx="1943100" cy="638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52700" y="1535113"/>
            <a:ext cx="1943100" cy="638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0AF00-B307-4A7D-9D20-6AC4E9F7778F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D484A-2058-453A-B0BB-0AACCEC35F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35CE1-23F4-4F9D-81EB-6B45A97C0B4F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4AD8E-F610-4452-939F-9B85B5790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A02FA-F5D0-4D6F-A740-84727AAD05E9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AED26-4C5D-4977-8F0F-EF531098CA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7B4CE-6F78-48BC-BEFC-485B1DA41E29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9DA45-8359-42B0-9D1A-3EA895D510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3BC929-2436-4A84-9D10-CD0BF8A434AD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F680E-1C0D-49E5-82CB-27EDD78EDF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E4A97-91C6-42F9-8C23-07B31CB8F719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D1CED-C487-4498-B09C-A54AE1A0B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592CB-7DA0-4169-949E-F225514B08F6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1F451-E342-41DD-B2C3-A9136D9C96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E3425-B0E6-45B0-8772-D90028BA1C4E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7718B-21AE-4285-88F8-00104BBEB3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18986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18986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E8327-D0A4-4219-8EC2-38196C1A9393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ABA07-B97D-4215-9BAB-FB4764862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585BCB-C53D-4EBC-8722-E865EB823428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3F908-4933-4BAA-8E13-5B9A6C6278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FB843-83C9-4AA9-B933-66671A6DA867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1986A-946C-4100-84D7-AD231F9F6E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DCC00-171D-4F76-B128-E04542D7A3EF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1E8B3-54B0-40D9-B21D-09CCB289A7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7F4EF-DADF-47E6-8D8B-849F574616DD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E3DCC-14A2-489E-AB37-758260F380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63B30-0B3B-4B5D-BD6F-52D62B9E64B1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A4A4A-26F2-49C5-B413-B8FA1702EE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C8317-53ED-4E17-A1B8-2D9A84EE4E56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74E04-F086-4AE1-A393-7FCBA50821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B11B8-9AFC-49CE-A09B-27F893C78207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7DD7D-FB09-4E57-A56B-EDE9D8C268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130425"/>
            <a:ext cx="7770813" cy="146843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Образец заголовка</a:t>
            </a:r>
          </a:p>
        </p:txBody>
      </p:sp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1371600" y="3886200"/>
            <a:ext cx="6399213" cy="1751013"/>
          </a:xfrm>
          <a:prstGeom prst="rect">
            <a:avLst/>
          </a:prstGeom>
          <a:noFill/>
          <a:ln w="9360" cap="flat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GB" sz="3200">
                <a:solidFill>
                  <a:srgbClr val="000000"/>
                </a:solidFill>
              </a:rPr>
              <a:t>Образец подзаголовка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 typeface="Times New Roman" pitchFamily="16" charset="0"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1200">
                <a:solidFill>
                  <a:srgbClr val="8B8B8B"/>
                </a:solidFill>
                <a:latin typeface="+mn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955DBE40-FFDE-4BF3-8233-42AB556B7707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1200">
                <a:solidFill>
                  <a:srgbClr val="8B8B8B"/>
                </a:solidFill>
                <a:latin typeface="+mn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F428A121-410F-4692-9B6F-2A79B589AC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hf sldNum="0" hdr="0" ftr="0"/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5pPr>
      <a:lvl6pPr marL="25146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6pPr>
      <a:lvl7pPr marL="29718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7pPr>
      <a:lvl8pPr marL="34290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8pPr>
      <a:lvl9pPr marL="38862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9pPr>
    </p:titleStyle>
    <p:bodyStyle>
      <a:lvl1pPr marL="342900" indent="-342900" algn="l" defTabSz="457200" rtl="0" eaLnBrk="0" fontAlgn="base" hangingPunct="0">
        <a:lnSpc>
          <a:spcPct val="8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8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8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8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8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fontAlgn="base" hangingPunct="0">
        <a:lnSpc>
          <a:spcPct val="8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fontAlgn="base" hangingPunct="0">
        <a:lnSpc>
          <a:spcPct val="8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fontAlgn="base" hangingPunct="0">
        <a:lnSpc>
          <a:spcPct val="8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fontAlgn="base" hangingPunct="0">
        <a:lnSpc>
          <a:spcPct val="8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Образец заголовка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35113"/>
            <a:ext cx="4038600" cy="6381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0"/>
            <a:r>
              <a:rPr lang="en-GB" smtClean="0"/>
              <a:t>Seventh Outline LevelОбразец текста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 typeface="Times New Roman" pitchFamily="16" charset="0"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1200">
                <a:solidFill>
                  <a:srgbClr val="8B8B8B"/>
                </a:solidFill>
                <a:latin typeface="+mn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6B85772F-5451-45FA-BDAD-8E8CCFB88AD9}" type="datetime1">
              <a:rPr lang="en-US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1200">
                <a:solidFill>
                  <a:srgbClr val="8B8B8B"/>
                </a:solidFill>
                <a:latin typeface="+mn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4342E179-EF01-465A-9681-AB67E9810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hf sldNum="0" hdr="0" ftr="0"/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5pPr>
      <a:lvl6pPr marL="25146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6pPr>
      <a:lvl7pPr marL="29718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7pPr>
      <a:lvl8pPr marL="34290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8pPr>
      <a:lvl9pPr marL="38862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9pPr>
    </p:titleStyle>
    <p:bodyStyle>
      <a:lvl1pPr marL="342900" indent="-342900" algn="l" defTabSz="457200" rtl="0" eaLnBrk="0" fontAlgn="base" hangingPunct="0">
        <a:lnSpc>
          <a:spcPct val="8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8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8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8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8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fontAlgn="base" hangingPunct="0">
        <a:lnSpc>
          <a:spcPct val="8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fontAlgn="base" hangingPunct="0">
        <a:lnSpc>
          <a:spcPct val="8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fontAlgn="base" hangingPunct="0">
        <a:lnSpc>
          <a:spcPct val="8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fontAlgn="base" hangingPunct="0">
        <a:lnSpc>
          <a:spcPct val="8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5.jpeg"/><Relationship Id="rId5" Type="http://schemas.openxmlformats.org/officeDocument/2006/relationships/image" Target="../media/image34.jp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9.jpeg"/><Relationship Id="rId5" Type="http://schemas.openxmlformats.org/officeDocument/2006/relationships/image" Target="../media/image8.jp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5.jpg"/><Relationship Id="rId4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5.jp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8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накопления Пуртова\1ed2688d881cf22fae71f4b9464bb7e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25"/>
            <a:ext cx="9144000" cy="6856549"/>
          </a:xfrm>
          <a:prstGeom prst="rect">
            <a:avLst/>
          </a:prstGeom>
          <a:noFill/>
        </p:spPr>
      </p:pic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125538"/>
            <a:ext cx="7772400" cy="2087562"/>
          </a:xfrm>
        </p:spPr>
        <p:txBody>
          <a:bodyPr/>
          <a:lstStyle/>
          <a:p>
            <a:pPr algn="ctr" eaLnBrk="1">
              <a:lnSpc>
                <a:spcPct val="100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«Развивающая </a:t>
            </a:r>
            <a:b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предметно-пространственная среда»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1371600" y="3429000"/>
            <a:ext cx="6080720" cy="2209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ctr" eaLnBrk="1">
              <a:lnSpc>
                <a:spcPct val="100000"/>
              </a:lnSpc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r>
              <a:rPr lang="ru-RU" dirty="0" smtClean="0">
                <a:solidFill>
                  <a:srgbClr val="0070C0"/>
                </a:solidFill>
              </a:rPr>
              <a:t>       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ДОУ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«Ногай Эл»</a:t>
            </a:r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>
              <a:lnSpc>
                <a:spcPct val="100000"/>
              </a:lnSpc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endParaRPr lang="en-US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>
              <a:lnSpc>
                <a:spcPct val="100000"/>
              </a:lnSpc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endParaRPr lang="ru-RU" dirty="0" smtClean="0">
              <a:solidFill>
                <a:srgbClr val="0070C0"/>
              </a:solidFill>
            </a:endParaRPr>
          </a:p>
          <a:p>
            <a:pPr marL="0" indent="0" eaLnBrk="1">
              <a:lnSpc>
                <a:spcPct val="100000"/>
              </a:lnSpc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endParaRPr lang="en-US" dirty="0" smtClean="0">
              <a:solidFill>
                <a:srgbClr val="8B8B8B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b06f_fabd3a61d06d49b68c5fd1c30b2ac3db.jpg_srz_961_724_85_22_0.50_1.20_0.00_jpg_sr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712" y="0"/>
            <a:ext cx="9149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24128" y="404665"/>
            <a:ext cx="2880320" cy="2668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/>
                <a:ea typeface="Calibri"/>
              </a:rPr>
              <a:t> </a:t>
            </a:r>
            <a:r>
              <a:rPr lang="ru-RU" dirty="0" smtClean="0">
                <a:solidFill>
                  <a:srgbClr val="C00000"/>
                </a:solidFill>
                <a:latin typeface="Times New Roman"/>
                <a:ea typeface="Calibri"/>
              </a:rPr>
              <a:t>Центры</a:t>
            </a:r>
            <a:r>
              <a:rPr lang="ru-RU" b="1" dirty="0" smtClean="0">
                <a:solidFill>
                  <a:srgbClr val="C00000"/>
                </a:solidFill>
                <a:latin typeface="Times New Roman"/>
                <a:ea typeface="Calibri"/>
              </a:rPr>
              <a:t>  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</a:rPr>
              <a:t>дидактических игр</a:t>
            </a:r>
            <a:r>
              <a:rPr lang="ru-RU" dirty="0" smtClean="0">
                <a:solidFill>
                  <a:srgbClr val="C00000"/>
                </a:solidFill>
                <a:latin typeface="Times New Roman"/>
                <a:ea typeface="Calibri"/>
              </a:rPr>
              <a:t>.</a:t>
            </a:r>
          </a:p>
          <a:p>
            <a:r>
              <a:rPr lang="ru-RU" sz="1600" dirty="0" smtClean="0">
                <a:solidFill>
                  <a:srgbClr val="C00000"/>
                </a:solidFill>
                <a:latin typeface="Times New Roman"/>
                <a:ea typeface="Calibri"/>
              </a:rPr>
              <a:t> </a:t>
            </a:r>
            <a:r>
              <a:rPr lang="ru-RU" sz="1600" dirty="0">
                <a:latin typeface="Times New Roman"/>
                <a:ea typeface="Calibri"/>
              </a:rPr>
              <a:t>Содержание Центра дидактических игр и интеллектуальной активности периодически обогащается новыми играми, пособиями, красочным материалом и подается детям с </a:t>
            </a:r>
            <a:r>
              <a:rPr lang="ru-RU" sz="1600" u="sng" dirty="0">
                <a:latin typeface="Times New Roman"/>
                <a:ea typeface="Calibri"/>
              </a:rPr>
              <a:t>учетом</a:t>
            </a:r>
            <a:r>
              <a:rPr lang="ru-RU" sz="1600" dirty="0">
                <a:latin typeface="Times New Roman"/>
                <a:ea typeface="Calibri"/>
              </a:rPr>
              <a:t>: - пройденного программного материала.</a:t>
            </a:r>
            <a:endParaRPr lang="ru-RU" sz="1600" dirty="0"/>
          </a:p>
        </p:txBody>
      </p:sp>
      <p:pic>
        <p:nvPicPr>
          <p:cNvPr id="5" name="Рисунок 4" descr="C:\Users\1\Desktop\Улыбка фото видео\IMG_154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4101600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245" y="4599548"/>
            <a:ext cx="2615241" cy="19284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303404"/>
            <a:ext cx="3456384" cy="2592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deb06f_fabd3a61d06d49b68c5fd1c30b2ac3db.jpg_srz_961_724_85_22_0.50_1.20_0.00_jpg_sr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3839"/>
            <a:ext cx="9208200" cy="690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3568" y="332656"/>
            <a:ext cx="7920880" cy="349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395536" y="197863"/>
            <a:ext cx="3600400" cy="3263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800" b="1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Книжный центр</a:t>
            </a:r>
            <a:endParaRPr kumimoji="0" lang="ru-RU" sz="2800" b="1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  <a:ea typeface="AR PL SungtiL GB" charset="0"/>
              <a:cs typeface="AR PL SungtiL GB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000" dirty="0" smtClean="0">
                <a:solidFill>
                  <a:srgbClr val="171717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Центр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книги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необходимый элемент развивающей предметной среды в групповой комнате ДОУ, который является средством формирования у дошкольников интереса и любви к художественной литературе.</a:t>
            </a:r>
          </a:p>
        </p:txBody>
      </p:sp>
      <p:pic>
        <p:nvPicPr>
          <p:cNvPr id="5" name="Рисунок 4" descr="C:\Users\1\AppData\Local\Microsoft\Windows\INetCache\Content.Word\IMG_180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4664"/>
            <a:ext cx="4674909" cy="324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660201"/>
            <a:ext cx="3147814" cy="279768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660201"/>
            <a:ext cx="2880320" cy="281374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12" y="3660201"/>
            <a:ext cx="2579295" cy="1934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deb06f_fabd3a61d06d49b68c5fd1c30b2ac3db.jpg_srz_961_724_85_22_0.50_1.20_0.00_jpg_sr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3568" y="332656"/>
            <a:ext cx="7920880" cy="349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332656"/>
            <a:ext cx="3816424" cy="493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Театральные уголки»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764705"/>
            <a:ext cx="3096344" cy="233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28600" defTabSz="914400" fontAlgn="auto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– очень важный объект в развивающей среде. В театральном уголке есть ширма, маски сказочных персонажей, кукольный,   пальчиковый, настольный виды театра.</a:t>
            </a:r>
          </a:p>
        </p:txBody>
      </p:sp>
      <p:pic>
        <p:nvPicPr>
          <p:cNvPr id="8" name="Рисунок 7" descr="C:\Users\1\Desktop\Улыбка фото видео\IMG_150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70105" y="1225262"/>
            <a:ext cx="3148664" cy="2812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109545"/>
            <a:ext cx="3076656" cy="2314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741" y="4109545"/>
            <a:ext cx="3264363" cy="23401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421" y="1134654"/>
            <a:ext cx="2227684" cy="29702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deb06f_fabd3a61d06d49b68c5fd1c30b2ac3db.jpg_srz_961_724_85_22_0.50_1.20_0.00_jpg_sr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3568" y="332656"/>
            <a:ext cx="7920880" cy="378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95736" y="332656"/>
            <a:ext cx="4752528" cy="89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Уголок изучения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правил дорожного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движения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56176" y="1268761"/>
            <a:ext cx="2664296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/>
                <a:ea typeface="Calibri"/>
              </a:rPr>
              <a:t>Центр «Безопасности</a:t>
            </a:r>
            <a:r>
              <a:rPr lang="ru-RU" dirty="0">
                <a:latin typeface="Times New Roman"/>
                <a:ea typeface="Calibri"/>
              </a:rPr>
              <a:t>» </a:t>
            </a:r>
            <a:r>
              <a:rPr lang="ru-RU" sz="1600" dirty="0">
                <a:latin typeface="Times New Roman"/>
                <a:ea typeface="Calibri"/>
              </a:rPr>
              <a:t>отражает безопасность дома, на улице (ПДД). Он оснащён необходимыми атрибутами, игрушками, дидактическими играми</a:t>
            </a:r>
            <a:r>
              <a:rPr lang="ru-RU" dirty="0">
                <a:latin typeface="Times New Roman"/>
                <a:ea typeface="Calibri"/>
              </a:rPr>
              <a:t>. </a:t>
            </a:r>
            <a:endParaRPr lang="ru-RU" dirty="0"/>
          </a:p>
        </p:txBody>
      </p:sp>
      <p:pic>
        <p:nvPicPr>
          <p:cNvPr id="6" name="Рисунок 5" descr="C:\Users\1\AppData\Local\Microsoft\Windows\INetCache\Content.Word\IMG_180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8150" y="1043878"/>
            <a:ext cx="2227057" cy="2592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1\AppData\Local\Microsoft\Windows\INetCache\Content.Word\IMG_15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87822" y="1226490"/>
            <a:ext cx="2592289" cy="2227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924943"/>
            <a:ext cx="2160240" cy="33009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520" y="3453550"/>
            <a:ext cx="1571704" cy="2774890"/>
          </a:xfrm>
          <a:prstGeom prst="rect">
            <a:avLst/>
          </a:prstGeom>
        </p:spPr>
      </p:pic>
      <p:pic>
        <p:nvPicPr>
          <p:cNvPr id="11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033" y="3453550"/>
            <a:ext cx="2307487" cy="1847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deb06f_fabd3a61d06d49b68c5fd1c30b2ac3db.jpg_srz_961_724_85_22_0.50_1.20_0.00_jpg_sr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9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3568" y="332656"/>
            <a:ext cx="7920880" cy="378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026" name="Rectangle 2"/>
          <p:cNvSpPr>
            <a:spLocks noChangeArrowheads="1"/>
          </p:cNvSpPr>
          <p:nvPr/>
        </p:nvSpPr>
        <p:spPr bwMode="auto">
          <a:xfrm>
            <a:off x="323528" y="2651522"/>
            <a:ext cx="835292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 PL SungtiL GB" charset="0"/>
              <a:cs typeface="AR PL SungtiL GB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55776" y="476672"/>
            <a:ext cx="4302224" cy="951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Уголок искусства 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Здесь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дети могут рисовать, фантазировать и удивлять</a:t>
            </a:r>
            <a:endParaRPr lang="ru-RU" dirty="0"/>
          </a:p>
        </p:txBody>
      </p:sp>
      <p:pic>
        <p:nvPicPr>
          <p:cNvPr id="6" name="Рисунок 5" descr="C:\Users\1\AppData\Local\Microsoft\Windows\INetCache\Content.Word\IMG_18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3527" y="1427765"/>
            <a:ext cx="3888432" cy="2770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74699" y="3377229"/>
            <a:ext cx="2945562" cy="30491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505" y="654064"/>
            <a:ext cx="3257951" cy="2774936"/>
          </a:xfrm>
          <a:prstGeom prst="rect">
            <a:avLst/>
          </a:prstGeom>
        </p:spPr>
      </p:pic>
      <p:pic>
        <p:nvPicPr>
          <p:cNvPr id="9" name="Рисунок 8" descr="C:\Users\1\Desktop\заместитель\IMG-20170827-WA002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692" y="4169396"/>
            <a:ext cx="3149908" cy="21641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deb06f_fabd3a61d06d49b68c5fd1c30b2ac3db.jpg_srz_961_724_85_22_0.50_1.20_0.00_jpg_sr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3568" y="332656"/>
            <a:ext cx="7920880" cy="378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404664"/>
            <a:ext cx="8208912" cy="722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endParaRPr lang="ru-RU" sz="2000" dirty="0" smtClean="0"/>
          </a:p>
          <a:p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843808" y="332656"/>
            <a:ext cx="3344596" cy="493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Спортивны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й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уголок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12160" y="908720"/>
            <a:ext cx="27363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</a:pPr>
            <a:r>
              <a:rPr lang="ru-RU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</a:t>
            </a:r>
            <a:r>
              <a:rPr lang="ru-RU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группах </a:t>
            </a:r>
            <a:r>
              <a:rPr lang="ru-RU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так много места, но основные уголки для развития детей у нас </a:t>
            </a:r>
            <a:r>
              <a:rPr lang="ru-RU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присутствуют. Это наши спортивные уголки. </a:t>
            </a:r>
            <a:r>
              <a:rPr lang="ru-RU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нем </a:t>
            </a:r>
            <a:r>
              <a:rPr lang="ru-RU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подобран необходимый </a:t>
            </a:r>
            <a:r>
              <a:rPr lang="ru-RU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инвентарь для занятий физкультурой, гимнастикой и для подвижных </a:t>
            </a:r>
            <a:r>
              <a:rPr lang="ru-RU" sz="1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игр.</a:t>
            </a:r>
            <a:endParaRPr lang="ru-RU" sz="1400" dirty="0"/>
          </a:p>
        </p:txBody>
      </p:sp>
      <p:pic>
        <p:nvPicPr>
          <p:cNvPr id="8" name="Рисунок 7" descr="C:\Users\1\AppData\Local\Microsoft\Windows\INetCache\Content.Word\IMG_18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3569" y="918761"/>
            <a:ext cx="2428189" cy="230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866626"/>
            <a:ext cx="2304256" cy="24407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394" y="3291651"/>
            <a:ext cx="2424043" cy="24240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916" y="3645024"/>
            <a:ext cx="2058156" cy="20581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361" y="3861048"/>
            <a:ext cx="1962894" cy="18421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deb06f_fabd3a61d06d49b68c5fd1c30b2ac3db.jpg_srz_961_724_85_22_0.50_1.20_0.00_jpg_sr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3568" y="332656"/>
            <a:ext cx="7920880" cy="378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289" name="Rectangle 1"/>
          <p:cNvSpPr>
            <a:spLocks noChangeArrowheads="1"/>
          </p:cNvSpPr>
          <p:nvPr/>
        </p:nvSpPr>
        <p:spPr bwMode="auto">
          <a:xfrm rot="10800000" flipV="1">
            <a:off x="251520" y="-654475"/>
            <a:ext cx="8352928" cy="3251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AR PL SungtiL GB" charset="0"/>
              <a:cs typeface="Times New Roman" pitchFamily="18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lang="ru-RU" sz="2400" dirty="0">
              <a:solidFill>
                <a:srgbClr val="00B050"/>
              </a:solidFill>
              <a:latin typeface="Times New Roman" pitchFamily="18" charset="0"/>
              <a:ea typeface="AR PL SungtiL GB" charset="0"/>
              <a:cs typeface="Times New Roman" pitchFamily="18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AR PL SungtiL GB" charset="0"/>
              <a:cs typeface="Times New Roman" pitchFamily="18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 PL SungtiL GB" charset="0"/>
                <a:cs typeface="Times New Roman" pitchFamily="18" charset="0"/>
              </a:rPr>
              <a:t>Математический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 PL SungtiL GB" charset="0"/>
                <a:cs typeface="Times New Roman" pitchFamily="18" charset="0"/>
              </a:rPr>
              <a:t> уголок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AR PL SungtiL GB" charset="0"/>
              <a:cs typeface="Times New Roman" pitchFamily="18" charset="0"/>
            </a:endParaRPr>
          </a:p>
          <a:p>
            <a:pPr marL="0" marR="0" lvl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rgbClr val="171717"/>
                </a:solidFill>
                <a:latin typeface="Times New Roman" pitchFamily="18" charset="0"/>
                <a:cs typeface="Times New Roman" pitchFamily="18" charset="0"/>
              </a:rPr>
              <a:t>Имеет важные развивающие функции.</a:t>
            </a:r>
          </a:p>
          <a:p>
            <a:pPr marL="0" marR="0" lvl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Times New Roman" pitchFamily="18" charset="0"/>
                <a:ea typeface="AR PL SungtiL GB" charset="0"/>
                <a:cs typeface="Times New Roman" pitchFamily="18" charset="0"/>
              </a:rPr>
              <a:t>Достаточно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171717"/>
                </a:solidFill>
                <a:effectLst/>
                <a:latin typeface="Times New Roman" pitchFamily="18" charset="0"/>
                <a:ea typeface="AR PL SungtiL GB" charset="0"/>
                <a:cs typeface="Times New Roman" pitchFamily="18" charset="0"/>
              </a:rPr>
              <a:t> широкий выбор на развитие </a:t>
            </a:r>
          </a:p>
          <a:p>
            <a:pPr marL="0" marR="0" lvl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solidFill>
                  <a:srgbClr val="171717"/>
                </a:solidFill>
                <a:latin typeface="Times New Roman" pitchFamily="18" charset="0"/>
                <a:ea typeface="AR PL SungtiL GB" charset="0"/>
                <a:cs typeface="Times New Roman" pitchFamily="18" charset="0"/>
              </a:rPr>
              <a:t>м</a:t>
            </a:r>
            <a:r>
              <a:rPr lang="ru-RU" sz="1400" baseline="0" dirty="0" smtClean="0">
                <a:solidFill>
                  <a:srgbClr val="171717"/>
                </a:solidFill>
                <a:latin typeface="Times New Roman" pitchFamily="18" charset="0"/>
                <a:ea typeface="AR PL SungtiL GB" charset="0"/>
                <a:cs typeface="Times New Roman" pitchFamily="18" charset="0"/>
              </a:rPr>
              <a:t>елкой</a:t>
            </a:r>
            <a:r>
              <a:rPr lang="ru-RU" sz="1400" dirty="0" smtClean="0">
                <a:solidFill>
                  <a:srgbClr val="171717"/>
                </a:solidFill>
                <a:latin typeface="Times New Roman" pitchFamily="18" charset="0"/>
                <a:ea typeface="AR PL SungtiL GB" charset="0"/>
                <a:cs typeface="Times New Roman" pitchFamily="18" charset="0"/>
              </a:rPr>
              <a:t> моторики рук.</a:t>
            </a:r>
          </a:p>
          <a:p>
            <a:pPr lvl="0" eaLnBrk="0">
              <a:lnSpc>
                <a:spcPct val="100000"/>
              </a:lnSpc>
              <a:buClrTx/>
              <a:buSzTx/>
            </a:pPr>
            <a:r>
              <a:rPr lang="ru-RU" sz="1400" dirty="0">
                <a:latin typeface="Times New Roman"/>
                <a:ea typeface="Calibri"/>
              </a:rPr>
              <a:t>При выборе игр предпочтение отдавалось </a:t>
            </a:r>
            <a:r>
              <a:rPr lang="ru-RU" sz="1400" dirty="0" smtClean="0">
                <a:latin typeface="Times New Roman"/>
                <a:ea typeface="Calibri"/>
              </a:rPr>
              <a:t>способности</a:t>
            </a:r>
          </a:p>
          <a:p>
            <a:pPr lvl="0" eaLnBrk="0">
              <a:lnSpc>
                <a:spcPct val="100000"/>
              </a:lnSpc>
              <a:buClrTx/>
              <a:buSzTx/>
            </a:pPr>
            <a:r>
              <a:rPr lang="ru-RU" sz="1400" dirty="0" smtClean="0">
                <a:latin typeface="Times New Roman"/>
                <a:ea typeface="Calibri"/>
              </a:rPr>
              <a:t> </a:t>
            </a:r>
            <a:r>
              <a:rPr lang="ru-RU" sz="1400" dirty="0">
                <a:latin typeface="Times New Roman"/>
                <a:ea typeface="Calibri"/>
              </a:rPr>
              <a:t>игр стимулировать развитие детей. </a:t>
            </a:r>
            <a:endParaRPr lang="ru-RU" sz="1400" dirty="0" smtClean="0">
              <a:latin typeface="Times New Roman"/>
              <a:ea typeface="Calibri"/>
            </a:endParaRPr>
          </a:p>
          <a:p>
            <a:pPr lvl="0" eaLnBrk="0">
              <a:lnSpc>
                <a:spcPct val="100000"/>
              </a:lnSpc>
              <a:buClrTx/>
              <a:buSzTx/>
            </a:pPr>
            <a:r>
              <a:rPr lang="ru-RU" sz="1400" dirty="0" smtClean="0">
                <a:latin typeface="Times New Roman"/>
                <a:ea typeface="Calibri"/>
              </a:rPr>
              <a:t>Такими </a:t>
            </a:r>
            <a:r>
              <a:rPr lang="ru-RU" sz="1400" dirty="0">
                <a:latin typeface="Times New Roman"/>
                <a:ea typeface="Calibri"/>
              </a:rPr>
              <a:t>играми являются развивающие игры, </a:t>
            </a:r>
            <a:endParaRPr lang="ru-RU" sz="1400" dirty="0" smtClean="0">
              <a:latin typeface="Times New Roman"/>
              <a:ea typeface="Calibri"/>
            </a:endParaRPr>
          </a:p>
          <a:p>
            <a:pPr lvl="0" eaLnBrk="0">
              <a:lnSpc>
                <a:spcPct val="100000"/>
              </a:lnSpc>
              <a:buClrTx/>
              <a:buSzTx/>
            </a:pPr>
            <a:r>
              <a:rPr lang="ru-RU" sz="1400" dirty="0" smtClean="0">
                <a:latin typeface="Times New Roman"/>
                <a:ea typeface="Calibri"/>
              </a:rPr>
              <a:t>«</a:t>
            </a:r>
            <a:r>
              <a:rPr lang="ru-RU" sz="1400" dirty="0">
                <a:latin typeface="Times New Roman"/>
                <a:ea typeface="Calibri"/>
              </a:rPr>
              <a:t>Разрезной квадрат» Никитина, «Логические блоки Дьенеша» </a:t>
            </a:r>
            <a:endParaRPr lang="ru-RU" sz="1400" dirty="0" smtClean="0">
              <a:solidFill>
                <a:srgbClr val="171717"/>
              </a:solidFill>
              <a:latin typeface="Times New Roman" pitchFamily="18" charset="0"/>
              <a:ea typeface="AR PL SungtiL GB" charset="0"/>
              <a:cs typeface="Times New Roman" pitchFamily="18" charset="0"/>
            </a:endParaRPr>
          </a:p>
          <a:p>
            <a:pPr marL="0" marR="0" lvl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 PL SungtiL GB" charset="0"/>
              <a:cs typeface="AR PL SungtiL GB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645024"/>
            <a:ext cx="3744416" cy="28083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0" y="2436811"/>
            <a:ext cx="4283968" cy="24164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711221"/>
            <a:ext cx="2788221" cy="2880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deb06f_fabd3a61d06d49b68c5fd1c30b2ac3db.jpg_srz_961_724_85_22_0.50_1.20_0.00_jpg_sr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50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3568" y="332656"/>
            <a:ext cx="7920880" cy="378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289" name="Rectangle 1"/>
          <p:cNvSpPr>
            <a:spLocks noChangeArrowheads="1"/>
          </p:cNvSpPr>
          <p:nvPr/>
        </p:nvSpPr>
        <p:spPr bwMode="auto">
          <a:xfrm>
            <a:off x="251520" y="2515069"/>
            <a:ext cx="8640960" cy="29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 PL SungtiL GB" charset="0"/>
              <a:cs typeface="AR PL SungtiL GB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648" y="332656"/>
            <a:ext cx="5454352" cy="865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/>
                <a:ea typeface="Calibri"/>
              </a:rPr>
              <a:t>Нравственно-патриотический</a:t>
            </a:r>
            <a:r>
              <a:rPr lang="en-US" dirty="0" smtClean="0">
                <a:latin typeface="Times New Roman"/>
                <a:ea typeface="Calibri"/>
              </a:rPr>
              <a:t> </a:t>
            </a:r>
            <a:r>
              <a:rPr lang="ru-RU" dirty="0" smtClean="0">
                <a:latin typeface="Times New Roman"/>
                <a:ea typeface="Calibri"/>
              </a:rPr>
              <a:t>центр.  </a:t>
            </a:r>
            <a:r>
              <a:rPr lang="ru-RU" dirty="0">
                <a:latin typeface="Times New Roman"/>
                <a:ea typeface="Calibri"/>
              </a:rPr>
              <a:t>Оформлен мини-музей быта, одежды, посуды, украшений наших предков.</a:t>
            </a:r>
            <a:endParaRPr lang="ru-RU" dirty="0"/>
          </a:p>
        </p:txBody>
      </p:sp>
      <p:pic>
        <p:nvPicPr>
          <p:cNvPr id="8" name="Рисунок 7" descr="C:\Users\1\AppData\Local\Microsoft\Windows\INetCache\Content.Word\IMG_152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17" y="1124744"/>
            <a:ext cx="4046706" cy="2568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1\Desktop\заместитель\IMG-20170525-WA001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480" y="1124744"/>
            <a:ext cx="3912731" cy="2568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1\Desktop\заместитель\IMG-20170525-WA001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485" y="3789040"/>
            <a:ext cx="3869989" cy="2232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050" y="1535113"/>
            <a:ext cx="1080790" cy="810593"/>
          </a:xfrm>
        </p:spPr>
      </p:pic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68B46D82-CF4E-4536-BB70-472A236A15D1}" type="datetime1">
              <a:rPr lang="en-US" smtClean="0"/>
              <a:pPr>
                <a:defRPr/>
              </a:pPr>
              <a:t>5/15/2018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337" y="0"/>
            <a:ext cx="9276523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4254">
            <a:off x="4288196" y="2777380"/>
            <a:ext cx="4410420" cy="31867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9427">
            <a:off x="245679" y="3005554"/>
            <a:ext cx="3889185" cy="29168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692696"/>
            <a:ext cx="8352927" cy="1695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    Актовый</a:t>
            </a:r>
            <a:r>
              <a:rPr lang="ru-RU" dirty="0" smtClean="0"/>
              <a:t> </a:t>
            </a:r>
            <a:r>
              <a:rPr lang="ru-RU" sz="2800" dirty="0" smtClean="0"/>
              <a:t>зал</a:t>
            </a:r>
          </a:p>
          <a:p>
            <a:pPr algn="just"/>
            <a:r>
              <a:rPr lang="ru-RU" sz="1400" dirty="0" smtClean="0"/>
              <a:t>Приобщение </a:t>
            </a:r>
            <a:r>
              <a:rPr lang="ru-RU" sz="1400" dirty="0"/>
              <a:t>к </a:t>
            </a:r>
            <a:r>
              <a:rPr lang="ru-RU" sz="1400" dirty="0" smtClean="0"/>
              <a:t>художественно-эстетической</a:t>
            </a:r>
          </a:p>
          <a:p>
            <a:pPr algn="just"/>
            <a:r>
              <a:rPr lang="ru-RU" sz="1400" dirty="0" smtClean="0"/>
              <a:t> </a:t>
            </a:r>
            <a:r>
              <a:rPr lang="ru-RU" sz="1400" dirty="0"/>
              <a:t>культуре посредством музыкального искусства. </a:t>
            </a:r>
            <a:endParaRPr lang="ru-RU" sz="1400" dirty="0" smtClean="0"/>
          </a:p>
          <a:p>
            <a:pPr algn="just"/>
            <a:r>
              <a:rPr lang="ru-RU" sz="1400" dirty="0" smtClean="0"/>
              <a:t>Воспитание </a:t>
            </a:r>
            <a:r>
              <a:rPr lang="ru-RU" sz="1400" dirty="0"/>
              <a:t>интереса и любви к музыке, </a:t>
            </a:r>
            <a:endParaRPr lang="ru-RU" sz="1400" dirty="0" smtClean="0"/>
          </a:p>
          <a:p>
            <a:pPr algn="just"/>
            <a:r>
              <a:rPr lang="ru-RU" sz="1400" dirty="0" smtClean="0"/>
              <a:t>через </a:t>
            </a:r>
            <a:r>
              <a:rPr lang="ru-RU" sz="1400" dirty="0"/>
              <a:t>обогащение </a:t>
            </a:r>
            <a:r>
              <a:rPr lang="ru-RU" sz="1400" dirty="0" smtClean="0"/>
              <a:t>впечатлений</a:t>
            </a:r>
          </a:p>
          <a:p>
            <a:pPr algn="just"/>
            <a:r>
              <a:rPr lang="ru-RU" sz="1400" dirty="0" smtClean="0"/>
              <a:t> </a:t>
            </a:r>
            <a:r>
              <a:rPr lang="ru-RU" sz="1400" dirty="0"/>
              <a:t>дошкольников при знакомстве </a:t>
            </a:r>
            <a:endParaRPr lang="ru-RU" sz="1400" dirty="0" smtClean="0"/>
          </a:p>
          <a:p>
            <a:pPr algn="just"/>
            <a:r>
              <a:rPr lang="ru-RU" sz="1400" dirty="0" smtClean="0"/>
              <a:t>с </a:t>
            </a:r>
            <a:r>
              <a:rPr lang="ru-RU" sz="1400" dirty="0"/>
              <a:t>различными музыкальными произведениями. </a:t>
            </a:r>
          </a:p>
        </p:txBody>
      </p:sp>
    </p:spTree>
    <p:extLst>
      <p:ext uri="{BB962C8B-B14F-4D97-AF65-F5344CB8AC3E}">
        <p14:creationId xmlns:p14="http://schemas.microsoft.com/office/powerpoint/2010/main" val="2525929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195F4345-FA01-4364-A8C5-D51456969083}" type="datetime1">
              <a:rPr lang="en-US" smtClean="0"/>
              <a:pPr>
                <a:defRPr/>
              </a:pPr>
              <a:t>5/15/2018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481113"/>
            <a:ext cx="4572000" cy="34996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Picture 2" descr="G:\deb06f_fabd3a61d06d49b68c5fd1c30b2ac3db.jpg_srz_961_724_85_22_0.50_1.20_0.00_jpg_sr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7085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347864" y="1052736"/>
            <a:ext cx="184731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059832" y="332656"/>
            <a:ext cx="2808313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Спортивный зал</a:t>
            </a:r>
          </a:p>
          <a:p>
            <a:endParaRPr lang="ru-RU" sz="2400" b="1" dirty="0"/>
          </a:p>
        </p:txBody>
      </p:sp>
      <p:pic>
        <p:nvPicPr>
          <p:cNvPr id="10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513" y="3573016"/>
            <a:ext cx="3660973" cy="2745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20959"/>
            <a:ext cx="3419098" cy="2324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371216"/>
            <a:ext cx="4000224" cy="242994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67544" y="1052737"/>
            <a:ext cx="2972685" cy="129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Проведение организованных занятий по физической культуре, подвижных игр и развлечений; самостоятельной двигательной активности детей в свободное время. </a:t>
            </a:r>
          </a:p>
        </p:txBody>
      </p:sp>
    </p:spTree>
    <p:extLst>
      <p:ext uri="{BB962C8B-B14F-4D97-AF65-F5344CB8AC3E}">
        <p14:creationId xmlns:p14="http://schemas.microsoft.com/office/powerpoint/2010/main" val="3457325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0035-035-Volshebnyj-mir-zvuk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Прямоугольник 2"/>
          <p:cNvSpPr>
            <a:spLocks noChangeArrowheads="1"/>
          </p:cNvSpPr>
          <p:nvPr/>
        </p:nvSpPr>
        <p:spPr bwMode="auto">
          <a:xfrm>
            <a:off x="395288" y="188913"/>
            <a:ext cx="8497887" cy="1592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</a:pPr>
            <a:r>
              <a:rPr lang="ru-RU" sz="2000" b="1" dirty="0">
                <a:solidFill>
                  <a:schemeClr val="accent2"/>
                </a:solidFill>
              </a:rPr>
              <a:t>       </a:t>
            </a:r>
            <a:r>
              <a:rPr lang="ru-RU" sz="2000" b="1" dirty="0" smtClean="0">
                <a:solidFill>
                  <a:schemeClr val="accent2"/>
                </a:solidFill>
              </a:rPr>
              <a:t>             </a:t>
            </a:r>
            <a:r>
              <a:rPr lang="ru-RU" sz="20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«На развитие личности ребенка влияет </a:t>
            </a:r>
          </a:p>
          <a:p>
            <a:pPr algn="just">
              <a:lnSpc>
                <a:spcPct val="100000"/>
              </a:lnSpc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</a:pPr>
            <a:r>
              <a:rPr lang="ru-RU" sz="20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      не только наследственность и воспитание,</a:t>
            </a:r>
          </a:p>
          <a:p>
            <a:pPr algn="just">
              <a:lnSpc>
                <a:spcPct val="100000"/>
              </a:lnSpc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</a:pPr>
            <a:r>
              <a:rPr lang="ru-RU" sz="20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      но и немаловажное значение играет среда, </a:t>
            </a:r>
          </a:p>
          <a:p>
            <a:pPr algn="just">
              <a:lnSpc>
                <a:spcPct val="100000"/>
              </a:lnSpc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</a:pPr>
            <a:r>
              <a:rPr lang="ru-RU" sz="20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                  в которой пребывает ребенок».</a:t>
            </a:r>
            <a:endParaRPr lang="en-US" sz="2000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80" y="1988840"/>
            <a:ext cx="7456828" cy="41944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195F4345-FA01-4364-A8C5-D51456969083}" type="datetime1">
              <a:rPr lang="en-US" smtClean="0"/>
              <a:pPr>
                <a:defRPr/>
              </a:pPr>
              <a:t>5/15/2018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1" y="116632"/>
            <a:ext cx="9319416" cy="7255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36096" y="620688"/>
            <a:ext cx="3140350" cy="1781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Компьютерный класс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Arial"/>
              </a:rPr>
              <a:t>Использование </a:t>
            </a:r>
            <a:r>
              <a:rPr lang="ru-RU" sz="1400" dirty="0">
                <a:solidFill>
                  <a:srgbClr val="000000"/>
                </a:solidFill>
                <a:latin typeface="Arial"/>
              </a:rPr>
              <a:t>ИКТ в детском саду — </a:t>
            </a:r>
            <a:r>
              <a:rPr lang="ru-RU" sz="1400" dirty="0" smtClean="0">
                <a:solidFill>
                  <a:srgbClr val="000000"/>
                </a:solidFill>
                <a:latin typeface="Arial"/>
              </a:rPr>
              <a:t>хорошая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Arial"/>
              </a:rPr>
              <a:t>и интересная современная </a:t>
            </a:r>
            <a:endParaRPr lang="ru-RU" sz="1400" dirty="0" smtClean="0">
              <a:solidFill>
                <a:srgbClr val="000000"/>
              </a:solidFill>
              <a:latin typeface="Arial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Arial"/>
              </a:rPr>
              <a:t>форма образовательной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Arial"/>
              </a:rPr>
              <a:t>деятельности.</a:t>
            </a:r>
            <a:endParaRPr lang="ru-RU" sz="1400" b="1" dirty="0"/>
          </a:p>
        </p:txBody>
      </p:sp>
      <p:pic>
        <p:nvPicPr>
          <p:cNvPr id="7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19847"/>
            <a:ext cx="3794125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409" y="3140968"/>
            <a:ext cx="3856037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2662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195F4345-FA01-4364-A8C5-D51456969083}" type="datetime1">
              <a:rPr lang="en-US" smtClean="0"/>
              <a:pPr>
                <a:defRPr/>
              </a:pPr>
              <a:t>5/15/2018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" y="-330200"/>
            <a:ext cx="9321800" cy="725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0" y="188640"/>
            <a:ext cx="4588374" cy="1638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Зал искусства и творчества</a:t>
            </a:r>
          </a:p>
          <a:p>
            <a:r>
              <a:rPr lang="ru-RU" sz="1400" dirty="0">
                <a:solidFill>
                  <a:srgbClr val="424242"/>
                </a:solidFill>
                <a:latin typeface="Tahoma"/>
              </a:rPr>
              <a:t>Это особая среда, </a:t>
            </a:r>
            <a:r>
              <a:rPr lang="ru-RU" sz="1400" dirty="0" smtClean="0">
                <a:solidFill>
                  <a:srgbClr val="424242"/>
                </a:solidFill>
                <a:latin typeface="Tahoma"/>
              </a:rPr>
              <a:t>способствующая</a:t>
            </a:r>
          </a:p>
          <a:p>
            <a:r>
              <a:rPr lang="ru-RU" sz="1400" dirty="0" smtClean="0">
                <a:solidFill>
                  <a:srgbClr val="424242"/>
                </a:solidFill>
                <a:latin typeface="Tahoma"/>
              </a:rPr>
              <a:t> </a:t>
            </a:r>
            <a:r>
              <a:rPr lang="ru-RU" sz="1400" dirty="0">
                <a:solidFill>
                  <a:srgbClr val="424242"/>
                </a:solidFill>
                <a:latin typeface="Tahoma"/>
              </a:rPr>
              <a:t>развитию эмоционально-чувственного </a:t>
            </a:r>
            <a:endParaRPr lang="ru-RU" sz="1400" dirty="0" smtClean="0">
              <a:solidFill>
                <a:srgbClr val="424242"/>
              </a:solidFill>
              <a:latin typeface="Tahoma"/>
            </a:endParaRPr>
          </a:p>
          <a:p>
            <a:r>
              <a:rPr lang="ru-RU" sz="1400" dirty="0" smtClean="0">
                <a:solidFill>
                  <a:srgbClr val="424242"/>
                </a:solidFill>
                <a:latin typeface="Tahoma"/>
              </a:rPr>
              <a:t>опыта </a:t>
            </a:r>
            <a:r>
              <a:rPr lang="ru-RU" sz="1400" dirty="0">
                <a:solidFill>
                  <a:srgbClr val="424242"/>
                </a:solidFill>
                <a:latin typeface="Tahoma"/>
              </a:rPr>
              <a:t>ребенка</a:t>
            </a:r>
            <a:r>
              <a:rPr lang="ru-RU" sz="1400" dirty="0" smtClean="0">
                <a:solidFill>
                  <a:srgbClr val="424242"/>
                </a:solidFill>
                <a:latin typeface="Tahoma"/>
              </a:rPr>
              <a:t>,</a:t>
            </a:r>
          </a:p>
          <a:p>
            <a:r>
              <a:rPr lang="ru-RU" sz="1400" dirty="0" smtClean="0">
                <a:solidFill>
                  <a:srgbClr val="424242"/>
                </a:solidFill>
                <a:latin typeface="Tahoma"/>
              </a:rPr>
              <a:t> </a:t>
            </a:r>
            <a:r>
              <a:rPr lang="ru-RU" sz="1400" dirty="0">
                <a:solidFill>
                  <a:srgbClr val="424242"/>
                </a:solidFill>
                <a:latin typeface="Tahoma"/>
              </a:rPr>
              <a:t>где он ощущает себя </a:t>
            </a:r>
            <a:r>
              <a:rPr lang="ru-RU" sz="1400" dirty="0" smtClean="0">
                <a:solidFill>
                  <a:srgbClr val="424242"/>
                </a:solidFill>
                <a:latin typeface="Tahoma"/>
              </a:rPr>
              <a:t>защищенным</a:t>
            </a:r>
          </a:p>
          <a:p>
            <a:r>
              <a:rPr lang="ru-RU" sz="1400" dirty="0" smtClean="0">
                <a:solidFill>
                  <a:srgbClr val="424242"/>
                </a:solidFill>
                <a:latin typeface="Tahoma"/>
              </a:rPr>
              <a:t> </a:t>
            </a:r>
            <a:r>
              <a:rPr lang="ru-RU" sz="1400" dirty="0">
                <a:solidFill>
                  <a:srgbClr val="424242"/>
                </a:solidFill>
                <a:latin typeface="Tahoma"/>
              </a:rPr>
              <a:t>и свободным в </a:t>
            </a:r>
            <a:r>
              <a:rPr lang="ru-RU" sz="1400" dirty="0" smtClean="0">
                <a:solidFill>
                  <a:srgbClr val="424242"/>
                </a:solidFill>
                <a:latin typeface="Tahoma"/>
              </a:rPr>
              <a:t>своих</a:t>
            </a:r>
          </a:p>
          <a:p>
            <a:r>
              <a:rPr lang="ru-RU" sz="1400" dirty="0" smtClean="0">
                <a:solidFill>
                  <a:srgbClr val="424242"/>
                </a:solidFill>
                <a:latin typeface="Tahoma"/>
              </a:rPr>
              <a:t> </a:t>
            </a:r>
            <a:r>
              <a:rPr lang="ru-RU" sz="1400" dirty="0">
                <a:solidFill>
                  <a:srgbClr val="424242"/>
                </a:solidFill>
                <a:latin typeface="Tahoma"/>
              </a:rPr>
              <a:t>суждениях.</a:t>
            </a:r>
            <a:endParaRPr lang="ru-RU" sz="1400" b="1" dirty="0"/>
          </a:p>
        </p:txBody>
      </p:sp>
      <p:pic>
        <p:nvPicPr>
          <p:cNvPr id="7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13" y="260648"/>
            <a:ext cx="3816424" cy="432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2996952"/>
            <a:ext cx="4032447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2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deb06f_fabd3a61d06d49b68c5fd1c30b2ac3db.jpg_srz_961_724_85_22_0.50_1.20_0.00_jpg_sr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5314602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Дайте детству наиграться! </a:t>
            </a:r>
            <a:b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Насмеяться, наскакаться!</a:t>
            </a:r>
            <a:b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Дайте радостно проснуться,</a:t>
            </a:r>
            <a:b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Дайте в ласку окунуться,</a:t>
            </a:r>
            <a:b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Детства дней не торопите,</a:t>
            </a:r>
            <a:b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Детству солнце подарите.</a:t>
            </a:r>
            <a:b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D61A02FA-F5D0-4D6F-A740-84727AAD05E9}" type="datetime1">
              <a:rPr lang="en-US" smtClean="0"/>
              <a:pPr>
                <a:defRPr/>
              </a:pPr>
              <a:t>5/15/2018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deb06f_fabd3a61d06d49b68c5fd1c30b2ac3db.jpg_srz_961_724_85_22_0.50_1.20_0.00_jpg_sr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6315" cy="6858000"/>
          </a:xfrm>
          <a:prstGeom prst="rect">
            <a:avLst/>
          </a:prstGeom>
          <a:noFill/>
        </p:spPr>
      </p:pic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>
          <a:xfrm>
            <a:off x="611188" y="260350"/>
            <a:ext cx="7772400" cy="1470025"/>
          </a:xfrm>
        </p:spPr>
        <p:txBody>
          <a:bodyPr/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dirty="0" smtClean="0"/>
          </a:p>
        </p:txBody>
      </p:sp>
      <p:sp>
        <p:nvSpPr>
          <p:cNvPr id="61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-315416"/>
            <a:ext cx="7848600" cy="4680520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650"/>
              </a:spcBef>
              <a:buClr>
                <a:srgbClr val="0000FF"/>
              </a:buCl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Факторы, которые следует учитывать при организации РППС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650"/>
              </a:spcBef>
              <a:buClr>
                <a:srgbClr val="0000FF"/>
              </a:buClr>
              <a:buFont typeface="Arial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Следует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всячески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ограждать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детей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от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отрицательного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влияния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игрушек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которые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: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провоцируют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ребенка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на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агрессивные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действия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и 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вызывают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проявление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жестокости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  <a:spcBef>
                <a:spcPts val="650"/>
              </a:spcBef>
              <a:buClr>
                <a:srgbClr val="0000FF"/>
              </a:buClr>
              <a:buFont typeface="Arial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Антропометрические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факторы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обеспечивающие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соответствие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росто-возрасных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характеристик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параметрам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предметной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развивающей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среды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Мебель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должна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находиться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в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соответствии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с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требованиями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</a:rPr>
              <a:t>САНПиН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и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650"/>
              </a:spcBef>
              <a:buClr>
                <a:srgbClr val="0000FF"/>
              </a:buCl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</a:rPr>
              <a:t> ФГО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</a:rPr>
              <a:t>С.</a:t>
            </a:r>
            <a:endParaRPr lang="en-US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deb06f_fabd3a61d06d49b68c5fd1c30b2ac3db.jpg_srz_961_724_85_22_0.50_1.20_0.00_jpg_sr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014" y="0"/>
            <a:ext cx="9267210" cy="6858000"/>
          </a:xfrm>
          <a:prstGeom prst="rect">
            <a:avLst/>
          </a:prstGeom>
          <a:noFill/>
        </p:spPr>
      </p:pic>
      <p:sp>
        <p:nvSpPr>
          <p:cNvPr id="61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750" y="1484313"/>
            <a:ext cx="7848600" cy="3290887"/>
          </a:xfrm>
        </p:spPr>
        <p:txBody>
          <a:bodyPr/>
          <a:lstStyle/>
          <a:p>
            <a:endParaRPr lang="ru-RU" sz="2000" dirty="0" smtClean="0"/>
          </a:p>
          <a:p>
            <a:pPr algn="l"/>
            <a:r>
              <a:rPr lang="ru-RU" sz="2000" dirty="0" smtClean="0"/>
              <a:t>                               </a:t>
            </a: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Доступность для воспитанников всех помещений организации, где осуществляется образовательный процесс.                                                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                                                                                                           2. Свободный доступ воспитанников к играм, игрушкам, материалам, пособиям, обеспечивающих все основные виды деятельности. </a:t>
            </a:r>
            <a:r>
              <a:rPr lang="ru-RU" b="1" dirty="0" smtClean="0">
                <a:solidFill>
                  <a:schemeClr val="tx1"/>
                </a:solidFill>
              </a:rPr>
              <a:t>       </a:t>
            </a:r>
          </a:p>
          <a:p>
            <a:endParaRPr lang="ru-RU" b="1" dirty="0" smtClean="0">
              <a:solidFill>
                <a:schemeClr val="accent2"/>
              </a:solidFill>
            </a:endParaRPr>
          </a:p>
        </p:txBody>
      </p:sp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>
          <a:xfrm>
            <a:off x="611188" y="260350"/>
            <a:ext cx="7772400" cy="1470025"/>
          </a:xfrm>
        </p:spPr>
        <p:txBody>
          <a:bodyPr/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Требования ФГОС                                                          к  предметно - развивающей среде: 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:\0035-035-Volshebnyj-mir-zvuk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260648"/>
            <a:ext cx="5832648" cy="779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 Развивающая предметно-пространственная среда должна быть</a:t>
            </a:r>
            <a:endParaRPr lang="ru-RU" sz="2400" dirty="0">
              <a:solidFill>
                <a:schemeClr val="accent2"/>
              </a:solidFill>
            </a:endParaRPr>
          </a:p>
        </p:txBody>
      </p:sp>
      <p:graphicFrame>
        <p:nvGraphicFramePr>
          <p:cNvPr id="8" name="Содержимое 6"/>
          <p:cNvGraphicFramePr>
            <a:graphicFrameLocks/>
          </p:cNvGraphicFramePr>
          <p:nvPr/>
        </p:nvGraphicFramePr>
        <p:xfrm>
          <a:off x="457200" y="1052737"/>
          <a:ext cx="4186807" cy="2304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08" y="3542726"/>
            <a:ext cx="4248472" cy="27229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039964"/>
            <a:ext cx="3671900" cy="24479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034" y="3600182"/>
            <a:ext cx="3491880" cy="26079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deb06f_fabd3a61d06d49b68c5fd1c30b2ac3db.jpg_srz_961_724_85_22_0.50_1.20_0.00_jpg_sr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4403" cy="6858000"/>
          </a:xfrm>
          <a:prstGeom prst="rect">
            <a:avLst/>
          </a:prstGeom>
          <a:noFill/>
        </p:spPr>
      </p:pic>
      <p:sp>
        <p:nvSpPr>
          <p:cNvPr id="7170" name="Прямоугольник 2"/>
          <p:cNvSpPr>
            <a:spLocks noChangeArrowheads="1"/>
          </p:cNvSpPr>
          <p:nvPr/>
        </p:nvSpPr>
        <p:spPr bwMode="auto">
          <a:xfrm>
            <a:off x="395288" y="188913"/>
            <a:ext cx="8497887" cy="4054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</a:pPr>
            <a:r>
              <a:rPr lang="ru-RU" sz="2000" b="1" dirty="0">
                <a:solidFill>
                  <a:srgbClr val="2D2DB9"/>
                </a:solidFill>
              </a:rPr>
              <a:t>       </a:t>
            </a:r>
            <a:endParaRPr lang="ru-RU" sz="2000" b="1" dirty="0" smtClean="0">
              <a:solidFill>
                <a:srgbClr val="2D2DB9"/>
              </a:solidFill>
            </a:endParaRPr>
          </a:p>
          <a:p>
            <a:pPr algn="just">
              <a:lnSpc>
                <a:spcPct val="100000"/>
              </a:lnSpc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формировании предметно-развивающей среды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нашем детском саду,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мы поставили себе цель выполнять это с минимальными экономическими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затратами. Мы старались сделать предметно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пространственную среду разнообразной, яркой, информативно богатой, для того чтобы максимально ускорить и облегчить адаптационный период детей в детском саду, создать эмоционально положительную атмосферу в группе, обеспечить индивидуальное гармоничное развитие ребенка. В группах детского сада  созданы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условия для разных видов детской деятельности (игровой, продуктивной и познавательно-исследовательской). Для того, чтобы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каждый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ребенок смог найти себе дело и занятие по душе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чувствовал себя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комфортно.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deb06f_fabd3a61d06d49b68c5fd1c30b2ac3db.jpg_srz_961_724_85_22_0.50_1.20_0.00_jpg_sr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4403" cy="6858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51520" y="404664"/>
            <a:ext cx="8640960" cy="5942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                   </a:t>
            </a:r>
            <a:endParaRPr lang="ru-RU" sz="2800" b="1" i="1" dirty="0" smtClean="0">
              <a:solidFill>
                <a:schemeClr val="accent2"/>
              </a:solidFill>
            </a:endParaRPr>
          </a:p>
          <a:p>
            <a:pPr algn="just"/>
            <a:endParaRPr lang="ru-RU" sz="2800" b="1" i="1" u="sng" dirty="0" smtClean="0">
              <a:solidFill>
                <a:srgbClr val="7030A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Один из вариантов организации самостоятельной деятельности детей. Вместе с воспитателем дети выбирают тот центр, где им было бы интересно заниматься каким-либо делом. Каждый центр имеет свой цвет вагона паровозика с кармашком. Выбрав вид деятельности, дети помещают свою фотографию в соответствующий кармашек. </a:t>
            </a:r>
          </a:p>
          <a:p>
            <a:pPr algn="just">
              <a:lnSpc>
                <a:spcPct val="150000"/>
              </a:lnSpc>
            </a:pP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Цель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помогает организовать    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самостоятельную деятельность детей,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учитывая их интересы, учит планировать       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свою деятельность и правильно делать выбор.</a:t>
            </a:r>
          </a:p>
          <a:p>
            <a:pPr algn="just"/>
            <a:endParaRPr lang="ru-RU" sz="2800" dirty="0" smtClean="0"/>
          </a:p>
          <a:p>
            <a:pPr algn="just"/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510685"/>
            <a:ext cx="9255126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3808" y="476672"/>
            <a:ext cx="4392488" cy="578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0"/>
            <a:ext cx="5400600" cy="578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«Утро </a:t>
            </a:r>
            <a:r>
              <a:rPr lang="ru-RU" sz="34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добрых встреч 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80112" y="578940"/>
            <a:ext cx="3312368" cy="2840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Раздевалка – это первая комната, которая начинает «утро добрых встреч» в детском саду. Мы рады каждому своему малышу, поэтому при помощи современной детской мебели создали условия для проявления самостоятельности. Дизайнерское оформление способствует тому, что ребенок получает позитивный заряд хорошего настроения на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день.</a:t>
            </a: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57645"/>
            <a:ext cx="4284476" cy="36154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52" y="3399698"/>
            <a:ext cx="3694911" cy="25821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deb06f_fabd3a61d06d49b68c5fd1c30b2ac3db.jpg_srz_961_724_85_22_0.50_1.20_0.00_jpg_sr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44001" cy="675252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332656"/>
            <a:ext cx="7848872" cy="349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23728" y="332656"/>
            <a:ext cx="4734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«Больница»,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Парикмахерская»,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«Семья». </a:t>
            </a:r>
            <a:endParaRPr lang="ru-RU" sz="2400" dirty="0">
              <a:solidFill>
                <a:srgbClr val="FF0000"/>
              </a:solidFill>
              <a:latin typeface="Euphemi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052736"/>
            <a:ext cx="31683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80000"/>
            </a:pPr>
            <a:r>
              <a:rPr lang="ru-RU" sz="24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Выделены специальные игровые зоны для организации ролевых </a:t>
            </a:r>
            <a:r>
              <a:rPr lang="ru-RU" sz="2400" b="1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игр. </a:t>
            </a:r>
            <a:r>
              <a:rPr lang="ru-RU" sz="24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Подобранный игровой материал позволяет комбинировать различные сюжеты.</a:t>
            </a:r>
          </a:p>
        </p:txBody>
      </p:sp>
      <p:pic>
        <p:nvPicPr>
          <p:cNvPr id="7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573015"/>
            <a:ext cx="3014708" cy="274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099366"/>
            <a:ext cx="3298199" cy="24736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099366"/>
            <a:ext cx="2006596" cy="2409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deb06f_fabd3a61d06d49b68c5fd1c30b2ac3db.jpg_srz_961_724_85_22_0.50_1.20_0.00_jpg_sr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4403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11560" y="404664"/>
            <a:ext cx="8280920" cy="435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476672"/>
            <a:ext cx="3456384" cy="387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Уголки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природы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экспериментирования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Здесь дети не только учатся наблюдать за изменениями погоды, но и проводят опыты, экспериментируют.</a:t>
            </a:r>
            <a:br>
              <a:rPr lang="ru-RU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Зимой мы вместе с детьми выращиваем лук, укроп, редис и конечно рассаду цветов для будущих цветников.</a:t>
            </a:r>
            <a:br>
              <a:rPr lang="ru-RU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Дети проводят наблюдения за ростом растений, помогают за ними ухаживать – поливать, рыхлить землю.</a:t>
            </a:r>
            <a:endParaRPr lang="ru-RU" dirty="0"/>
          </a:p>
        </p:txBody>
      </p:sp>
      <p:pic>
        <p:nvPicPr>
          <p:cNvPr id="5" name="Picture 2" descr="Выращиваем лук на подоконнике в пластиковых бутылк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1854" y="4370454"/>
            <a:ext cx="2556284" cy="208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72967" y="1897769"/>
            <a:ext cx="2366146" cy="25280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04" y="4597236"/>
            <a:ext cx="2482106" cy="1853823"/>
          </a:xfrm>
          <a:prstGeom prst="rect">
            <a:avLst/>
          </a:prstGeom>
        </p:spPr>
      </p:pic>
      <p:pic>
        <p:nvPicPr>
          <p:cNvPr id="8" name="Рисунок 7" descr="C:\Users\1\Desktop\Улыбка фото видео\IMG_155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067944" y="260648"/>
            <a:ext cx="2608306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03968" y="-30442"/>
            <a:ext cx="1904144" cy="25987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858" y="2337024"/>
            <a:ext cx="2322996" cy="22602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AR PL SungtiL GB"/>
        <a:cs typeface="AR PL SungtiL GB"/>
      </a:majorFont>
      <a:minorFont>
        <a:latin typeface="Calibri"/>
        <a:ea typeface="AR PL SungtiL GB"/>
        <a:cs typeface="AR PL SungtiL GB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AR PL SungtiL GB"/>
        <a:cs typeface="AR PL SungtiL GB"/>
      </a:majorFont>
      <a:minorFont>
        <a:latin typeface="Calibri"/>
        <a:ea typeface="AR PL SungtiL GB"/>
        <a:cs typeface="AR PL SungtiL GB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1962</TotalTime>
  <Words>685</Words>
  <Application>Microsoft Office PowerPoint</Application>
  <PresentationFormat>Экран (4:3)</PresentationFormat>
  <Paragraphs>124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1_Тема Office</vt:lpstr>
      <vt:lpstr>«Развивающая  предметно-пространственная среда»</vt:lpstr>
      <vt:lpstr>Презентация PowerPoint</vt:lpstr>
      <vt:lpstr>  </vt:lpstr>
      <vt:lpstr>   Требования ФГОС                                                          к  предметно - развивающей среде:    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Дайте детству наиграться!            Насмеяться, наскакаться!           Дайте радостно проснуться,           Дайте в ласку окунуться,           Детства дней не торопите,              Детству солнце подарите.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Сад</dc:creator>
  <cp:lastModifiedBy>1</cp:lastModifiedBy>
  <cp:revision>227</cp:revision>
  <cp:lastPrinted>2016-10-04T02:31:44Z</cp:lastPrinted>
  <dcterms:created xsi:type="dcterms:W3CDTF">1601-01-01T00:00:00Z</dcterms:created>
  <dcterms:modified xsi:type="dcterms:W3CDTF">2018-05-15T11:01:45Z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r8>0</vt:r8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r8>0</vt:r8>
  </property>
  <property fmtid="{D5CDD505-2E9C-101B-9397-08002B2CF9AE}" pid="7" name="Notes">
    <vt:r8>0</vt:r8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r8>31</vt:r8>
  </property>
</Properties>
</file>